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9" r:id="rId7"/>
    <p:sldId id="301" r:id="rId8"/>
    <p:sldId id="278" r:id="rId9"/>
    <p:sldId id="279" r:id="rId10"/>
    <p:sldId id="280" r:id="rId11"/>
    <p:sldId id="305" r:id="rId12"/>
    <p:sldId id="306" r:id="rId13"/>
    <p:sldId id="307" r:id="rId14"/>
    <p:sldId id="304" r:id="rId15"/>
    <p:sldId id="302" r:id="rId16"/>
    <p:sldId id="303" r:id="rId17"/>
    <p:sldId id="28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73D8D-0D27-2845-BC0B-84DA69A86830}" vWet="4" dt="2023-12-13T17:35:52.734"/>
    <p1510:client id="{757E5579-4732-A2F3-4155-306864B37AD6}" v="224" dt="2023-12-13T21:06:56.827"/>
    <p1510:client id="{A23DE6B9-000E-5DD9-05FB-F4BC2263E2C6}" v="3" dt="2023-12-13T17:36:16.50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50F03-58F1-4F05-8670-D58ACB37285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F1E2583-7261-473E-AC46-DF12059749EB}">
      <dgm:prSet/>
      <dgm:spPr/>
      <dgm:t>
        <a:bodyPr/>
        <a:lstStyle/>
        <a:p>
          <a:pPr>
            <a:lnSpc>
              <a:spcPct val="100000"/>
            </a:lnSpc>
          </a:pPr>
          <a:r>
            <a:rPr lang="en-US">
              <a:latin typeface="Calibri Light"/>
              <a:ea typeface="Calibri Light"/>
              <a:cs typeface="Calibri Light"/>
            </a:rPr>
            <a:t>The need for digital payments is growing as people shift more and more toward online and card-based payment methods. </a:t>
          </a:r>
        </a:p>
      </dgm:t>
    </dgm:pt>
    <dgm:pt modelId="{8A70538E-C39C-492F-8F6D-76D7DA7C1F2B}" type="parTrans" cxnId="{BA106519-C4FF-4C66-834E-280ACD93D49F}">
      <dgm:prSet/>
      <dgm:spPr/>
      <dgm:t>
        <a:bodyPr/>
        <a:lstStyle/>
        <a:p>
          <a:endParaRPr lang="en-US"/>
        </a:p>
      </dgm:t>
    </dgm:pt>
    <dgm:pt modelId="{5A79100E-A211-4661-93DA-C81173331B6F}" type="sibTrans" cxnId="{BA106519-C4FF-4C66-834E-280ACD93D49F}">
      <dgm:prSet/>
      <dgm:spPr/>
      <dgm:t>
        <a:bodyPr/>
        <a:lstStyle/>
        <a:p>
          <a:pPr>
            <a:lnSpc>
              <a:spcPct val="100000"/>
            </a:lnSpc>
          </a:pPr>
          <a:endParaRPr lang="en-US"/>
        </a:p>
      </dgm:t>
    </dgm:pt>
    <dgm:pt modelId="{AC781EDE-E67E-4B9D-A2C9-65308C1BBB60}">
      <dgm:prSet/>
      <dgm:spPr/>
      <dgm:t>
        <a:bodyPr/>
        <a:lstStyle/>
        <a:p>
          <a:pPr>
            <a:lnSpc>
              <a:spcPct val="100000"/>
            </a:lnSpc>
          </a:pPr>
          <a:r>
            <a:rPr lang="en-US" dirty="0">
              <a:latin typeface="Calibri Light"/>
              <a:ea typeface="Calibri Light"/>
              <a:cs typeface="Calibri Light"/>
            </a:rPr>
            <a:t>Credit card default is a major problem brought on by such a shift. The number of credit cards issued, and the overwhelming amount of debt owed by cardholders has quickly expanded as more and more customers rely on credit cards to pay for their routine purchases in brick-and-mortar stores and online.</a:t>
          </a:r>
        </a:p>
      </dgm:t>
    </dgm:pt>
    <dgm:pt modelId="{8DBCB2E8-52D6-4461-B030-E3A2AB0F2EE5}" type="parTrans" cxnId="{B147B8F1-8C11-48B3-9576-4BB1EF660D89}">
      <dgm:prSet/>
      <dgm:spPr/>
      <dgm:t>
        <a:bodyPr/>
        <a:lstStyle/>
        <a:p>
          <a:endParaRPr lang="en-US"/>
        </a:p>
      </dgm:t>
    </dgm:pt>
    <dgm:pt modelId="{6386D164-73C5-4B86-A15D-CA4025B4F7CD}" type="sibTrans" cxnId="{B147B8F1-8C11-48B3-9576-4BB1EF660D89}">
      <dgm:prSet/>
      <dgm:spPr/>
      <dgm:t>
        <a:bodyPr/>
        <a:lstStyle/>
        <a:p>
          <a:pPr>
            <a:lnSpc>
              <a:spcPct val="100000"/>
            </a:lnSpc>
          </a:pPr>
          <a:endParaRPr lang="en-US"/>
        </a:p>
      </dgm:t>
    </dgm:pt>
    <dgm:pt modelId="{5D746B93-2E34-4D10-B099-A265FFF93996}">
      <dgm:prSet/>
      <dgm:spPr/>
      <dgm:t>
        <a:bodyPr/>
        <a:lstStyle/>
        <a:p>
          <a:pPr>
            <a:lnSpc>
              <a:spcPct val="100000"/>
            </a:lnSpc>
          </a:pPr>
          <a:r>
            <a:rPr lang="en-US" dirty="0">
              <a:latin typeface="Calibri Light"/>
              <a:ea typeface="Calibri Light"/>
              <a:cs typeface="Calibri Light"/>
            </a:rPr>
            <a:t>Therefore, the problems of credit card fraud and default must be addressed by all economic institutions. According to financial figures provided by the Federal Reserve, the default rate on credit card loans across all commercial banks is at an all-time high.</a:t>
          </a:r>
        </a:p>
      </dgm:t>
    </dgm:pt>
    <dgm:pt modelId="{BB314E8E-829D-4987-80F2-5B95A2C86BD9}" type="parTrans" cxnId="{7910E783-6BBC-4FFC-B15F-CE10A3D089F9}">
      <dgm:prSet/>
      <dgm:spPr/>
      <dgm:t>
        <a:bodyPr/>
        <a:lstStyle/>
        <a:p>
          <a:endParaRPr lang="en-US"/>
        </a:p>
      </dgm:t>
    </dgm:pt>
    <dgm:pt modelId="{CAF09314-C155-429D-AD9F-7109A884FC0D}" type="sibTrans" cxnId="{7910E783-6BBC-4FFC-B15F-CE10A3D089F9}">
      <dgm:prSet/>
      <dgm:spPr/>
      <dgm:t>
        <a:bodyPr/>
        <a:lstStyle/>
        <a:p>
          <a:pPr>
            <a:lnSpc>
              <a:spcPct val="100000"/>
            </a:lnSpc>
          </a:pPr>
          <a:endParaRPr lang="en-US"/>
        </a:p>
      </dgm:t>
    </dgm:pt>
    <dgm:pt modelId="{2C13ECF2-7D8A-4B6A-A6AC-9CE0913BA60B}">
      <dgm:prSet/>
      <dgm:spPr/>
      <dgm:t>
        <a:bodyPr/>
        <a:lstStyle/>
        <a:p>
          <a:pPr>
            <a:lnSpc>
              <a:spcPct val="100000"/>
            </a:lnSpc>
          </a:pPr>
          <a:r>
            <a:rPr lang="en-US">
              <a:latin typeface="Calibri Light" panose="020F0302020204030204"/>
              <a:ea typeface="Calibri Light" panose="020F0302020204030204"/>
              <a:cs typeface="Calibri Light" panose="020F0302020204030204"/>
            </a:rPr>
            <a:t>The main goal of this project is to find patterns among various factors such as age, gender, married status  and education with credit card default.</a:t>
          </a:r>
        </a:p>
      </dgm:t>
    </dgm:pt>
    <dgm:pt modelId="{07F216A6-F837-4862-AD58-7F3A1C091DC4}" type="parTrans" cxnId="{E20717EE-FF35-426E-9D11-00CC3153329D}">
      <dgm:prSet/>
      <dgm:spPr/>
      <dgm:t>
        <a:bodyPr/>
        <a:lstStyle/>
        <a:p>
          <a:endParaRPr lang="en-US"/>
        </a:p>
      </dgm:t>
    </dgm:pt>
    <dgm:pt modelId="{B99495F9-FA74-47EB-A218-910AF64BB9A2}" type="sibTrans" cxnId="{E20717EE-FF35-426E-9D11-00CC3153329D}">
      <dgm:prSet/>
      <dgm:spPr/>
      <dgm:t>
        <a:bodyPr/>
        <a:lstStyle/>
        <a:p>
          <a:pPr>
            <a:lnSpc>
              <a:spcPct val="100000"/>
            </a:lnSpc>
          </a:pPr>
          <a:endParaRPr lang="en-US"/>
        </a:p>
      </dgm:t>
    </dgm:pt>
    <dgm:pt modelId="{D681DE72-F1AE-436B-8FAB-96F42CE557AD}">
      <dgm:prSet/>
      <dgm:spPr/>
      <dgm:t>
        <a:bodyPr/>
        <a:lstStyle/>
        <a:p>
          <a:pPr>
            <a:lnSpc>
              <a:spcPct val="100000"/>
            </a:lnSpc>
          </a:pPr>
          <a:r>
            <a:rPr lang="en-US" dirty="0">
              <a:latin typeface="Calibri Light" panose="020F0302020204030204"/>
              <a:ea typeface="Calibri Light" panose="020F0302020204030204"/>
              <a:cs typeface="Calibri Light" panose="020F0302020204030204"/>
            </a:rPr>
            <a:t>Determining Z and P values using </a:t>
          </a:r>
          <a:r>
            <a:rPr lang="en-US" dirty="0" err="1">
              <a:latin typeface="Calibri Light" panose="020F0302020204030204"/>
              <a:ea typeface="Calibri Light" panose="020F0302020204030204"/>
              <a:cs typeface="Calibri Light" panose="020F0302020204030204"/>
            </a:rPr>
            <a:t>mcnemar’s</a:t>
          </a:r>
          <a:r>
            <a:rPr lang="en-US" dirty="0">
              <a:latin typeface="Calibri Light" panose="020F0302020204030204"/>
              <a:ea typeface="Calibri Light" panose="020F0302020204030204"/>
              <a:cs typeface="Calibri Light" panose="020F0302020204030204"/>
            </a:rPr>
            <a:t> test.</a:t>
          </a:r>
        </a:p>
      </dgm:t>
    </dgm:pt>
    <dgm:pt modelId="{C0DA8871-593A-4AB9-9CD5-425BC8953C2A}" type="parTrans" cxnId="{D39EB547-AFDF-4B5C-B81B-4EB2C6C00A7C}">
      <dgm:prSet/>
      <dgm:spPr/>
      <dgm:t>
        <a:bodyPr/>
        <a:lstStyle/>
        <a:p>
          <a:endParaRPr lang="en-US"/>
        </a:p>
      </dgm:t>
    </dgm:pt>
    <dgm:pt modelId="{35CA246F-EFE3-4A5E-AE4E-5A9E00F9F663}" type="sibTrans" cxnId="{D39EB547-AFDF-4B5C-B81B-4EB2C6C00A7C}">
      <dgm:prSet/>
      <dgm:spPr/>
      <dgm:t>
        <a:bodyPr/>
        <a:lstStyle/>
        <a:p>
          <a:endParaRPr lang="en-US"/>
        </a:p>
      </dgm:t>
    </dgm:pt>
    <dgm:pt modelId="{4E598F86-7880-48C0-897F-25413B8D91C8}" type="pres">
      <dgm:prSet presAssocID="{33E50F03-58F1-4F05-8670-D58ACB37285D}" presName="root" presStyleCnt="0">
        <dgm:presLayoutVars>
          <dgm:dir/>
          <dgm:resizeHandles val="exact"/>
        </dgm:presLayoutVars>
      </dgm:prSet>
      <dgm:spPr/>
    </dgm:pt>
    <dgm:pt modelId="{A2B1AE86-8DA9-40F5-9C25-458E18CFDFF2}" type="pres">
      <dgm:prSet presAssocID="{0F1E2583-7261-473E-AC46-DF12059749EB}" presName="compNode" presStyleCnt="0"/>
      <dgm:spPr/>
    </dgm:pt>
    <dgm:pt modelId="{9ED8B854-A124-46B1-8128-16D7BE9A65CB}" type="pres">
      <dgm:prSet presAssocID="{0F1E2583-7261-473E-AC46-DF12059749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E30F8C93-3531-457D-BCDD-AED5BB6AB302}" type="pres">
      <dgm:prSet presAssocID="{0F1E2583-7261-473E-AC46-DF12059749EB}" presName="spaceRect" presStyleCnt="0"/>
      <dgm:spPr/>
    </dgm:pt>
    <dgm:pt modelId="{0FD346E4-E68A-4C7F-864C-5BC9940AE0EA}" type="pres">
      <dgm:prSet presAssocID="{0F1E2583-7261-473E-AC46-DF12059749EB}" presName="textRect" presStyleLbl="revTx" presStyleIdx="0" presStyleCnt="5">
        <dgm:presLayoutVars>
          <dgm:chMax val="1"/>
          <dgm:chPref val="1"/>
        </dgm:presLayoutVars>
      </dgm:prSet>
      <dgm:spPr/>
    </dgm:pt>
    <dgm:pt modelId="{655E718A-0801-4970-93B4-8659D2C33948}" type="pres">
      <dgm:prSet presAssocID="{5A79100E-A211-4661-93DA-C81173331B6F}" presName="sibTrans" presStyleCnt="0"/>
      <dgm:spPr/>
    </dgm:pt>
    <dgm:pt modelId="{FAC43491-CBDA-4D93-9963-631F30C72C78}" type="pres">
      <dgm:prSet presAssocID="{AC781EDE-E67E-4B9D-A2C9-65308C1BBB60}" presName="compNode" presStyleCnt="0"/>
      <dgm:spPr/>
    </dgm:pt>
    <dgm:pt modelId="{5C9A2EFE-9E54-42FD-8A36-26597D80F9EE}" type="pres">
      <dgm:prSet presAssocID="{AC781EDE-E67E-4B9D-A2C9-65308C1BBB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0F04E2A5-A6E4-4488-82EC-2B5E08369ED7}" type="pres">
      <dgm:prSet presAssocID="{AC781EDE-E67E-4B9D-A2C9-65308C1BBB60}" presName="spaceRect" presStyleCnt="0"/>
      <dgm:spPr/>
    </dgm:pt>
    <dgm:pt modelId="{ADD213F7-7AC7-4F15-8034-6247C94C61FF}" type="pres">
      <dgm:prSet presAssocID="{AC781EDE-E67E-4B9D-A2C9-65308C1BBB60}" presName="textRect" presStyleLbl="revTx" presStyleIdx="1" presStyleCnt="5">
        <dgm:presLayoutVars>
          <dgm:chMax val="1"/>
          <dgm:chPref val="1"/>
        </dgm:presLayoutVars>
      </dgm:prSet>
      <dgm:spPr/>
    </dgm:pt>
    <dgm:pt modelId="{858D4CA1-4C39-4183-9593-6D3FB4EB21A3}" type="pres">
      <dgm:prSet presAssocID="{6386D164-73C5-4B86-A15D-CA4025B4F7CD}" presName="sibTrans" presStyleCnt="0"/>
      <dgm:spPr/>
    </dgm:pt>
    <dgm:pt modelId="{1AFB9A0F-8B4E-4993-9894-2ED55D051A20}" type="pres">
      <dgm:prSet presAssocID="{5D746B93-2E34-4D10-B099-A265FFF93996}" presName="compNode" presStyleCnt="0"/>
      <dgm:spPr/>
    </dgm:pt>
    <dgm:pt modelId="{3A4DF914-7B0B-4B26-97D8-F36D875FA330}" type="pres">
      <dgm:prSet presAssocID="{5D746B93-2E34-4D10-B099-A265FFF9399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4A1E3E84-0947-4DC8-A287-B1988144A460}" type="pres">
      <dgm:prSet presAssocID="{5D746B93-2E34-4D10-B099-A265FFF93996}" presName="spaceRect" presStyleCnt="0"/>
      <dgm:spPr/>
    </dgm:pt>
    <dgm:pt modelId="{4A141C97-AC60-4315-8CB1-F0C267A602BA}" type="pres">
      <dgm:prSet presAssocID="{5D746B93-2E34-4D10-B099-A265FFF93996}" presName="textRect" presStyleLbl="revTx" presStyleIdx="2" presStyleCnt="5">
        <dgm:presLayoutVars>
          <dgm:chMax val="1"/>
          <dgm:chPref val="1"/>
        </dgm:presLayoutVars>
      </dgm:prSet>
      <dgm:spPr/>
    </dgm:pt>
    <dgm:pt modelId="{ED4BBC8E-D6DC-46CA-B3B0-69F91820AF8A}" type="pres">
      <dgm:prSet presAssocID="{CAF09314-C155-429D-AD9F-7109A884FC0D}" presName="sibTrans" presStyleCnt="0"/>
      <dgm:spPr/>
    </dgm:pt>
    <dgm:pt modelId="{2E2FEE2C-1BD3-4045-9832-2C7326A70C2D}" type="pres">
      <dgm:prSet presAssocID="{2C13ECF2-7D8A-4B6A-A6AC-9CE0913BA60B}" presName="compNode" presStyleCnt="0"/>
      <dgm:spPr/>
    </dgm:pt>
    <dgm:pt modelId="{9C60055F-A381-4F7F-9BFA-2946ABD8E387}" type="pres">
      <dgm:prSet presAssocID="{2C13ECF2-7D8A-4B6A-A6AC-9CE0913BA60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F443839B-6865-4DDB-B8E3-99B8667351F0}" type="pres">
      <dgm:prSet presAssocID="{2C13ECF2-7D8A-4B6A-A6AC-9CE0913BA60B}" presName="spaceRect" presStyleCnt="0"/>
      <dgm:spPr/>
    </dgm:pt>
    <dgm:pt modelId="{F4A504CD-7470-411C-B29E-F38C2692E397}" type="pres">
      <dgm:prSet presAssocID="{2C13ECF2-7D8A-4B6A-A6AC-9CE0913BA60B}" presName="textRect" presStyleLbl="revTx" presStyleIdx="3" presStyleCnt="5">
        <dgm:presLayoutVars>
          <dgm:chMax val="1"/>
          <dgm:chPref val="1"/>
        </dgm:presLayoutVars>
      </dgm:prSet>
      <dgm:spPr/>
    </dgm:pt>
    <dgm:pt modelId="{51513AA8-77B8-4102-A686-054B72F43BF1}" type="pres">
      <dgm:prSet presAssocID="{B99495F9-FA74-47EB-A218-910AF64BB9A2}" presName="sibTrans" presStyleCnt="0"/>
      <dgm:spPr/>
    </dgm:pt>
    <dgm:pt modelId="{7BDCAC1D-8F54-4572-A887-BF3C82370405}" type="pres">
      <dgm:prSet presAssocID="{D681DE72-F1AE-436B-8FAB-96F42CE557AD}" presName="compNode" presStyleCnt="0"/>
      <dgm:spPr/>
    </dgm:pt>
    <dgm:pt modelId="{22AE1B05-6A3A-4B85-85A3-0F2D85760178}" type="pres">
      <dgm:prSet presAssocID="{D681DE72-F1AE-436B-8FAB-96F42CE557AD}" presName="iconRect" presStyleLbl="node1" presStyleIdx="4" presStyleCnt="5" custLinFactNeighborX="19714" custLinFactNeighborY="5004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ientist"/>
        </a:ext>
      </dgm:extLst>
    </dgm:pt>
    <dgm:pt modelId="{6D3E6B07-4543-4BF5-A825-D119F61306F8}" type="pres">
      <dgm:prSet presAssocID="{D681DE72-F1AE-436B-8FAB-96F42CE557AD}" presName="spaceRect" presStyleCnt="0"/>
      <dgm:spPr/>
    </dgm:pt>
    <dgm:pt modelId="{FB4B628A-5FF0-469D-BD64-EFFB115EAD01}" type="pres">
      <dgm:prSet presAssocID="{D681DE72-F1AE-436B-8FAB-96F42CE557AD}" presName="textRect" presStyleLbl="revTx" presStyleIdx="4" presStyleCnt="5" custScaleY="71624" custLinFactNeighborX="24250" custLinFactNeighborY="4469">
        <dgm:presLayoutVars>
          <dgm:chMax val="1"/>
          <dgm:chPref val="1"/>
        </dgm:presLayoutVars>
      </dgm:prSet>
      <dgm:spPr/>
    </dgm:pt>
  </dgm:ptLst>
  <dgm:cxnLst>
    <dgm:cxn modelId="{B9FC6609-9FC9-4FAD-B314-5A7953B65014}" type="presOf" srcId="{2C13ECF2-7D8A-4B6A-A6AC-9CE0913BA60B}" destId="{F4A504CD-7470-411C-B29E-F38C2692E397}" srcOrd="0" destOrd="0" presId="urn:microsoft.com/office/officeart/2018/2/layout/IconLabelList"/>
    <dgm:cxn modelId="{BA106519-C4FF-4C66-834E-280ACD93D49F}" srcId="{33E50F03-58F1-4F05-8670-D58ACB37285D}" destId="{0F1E2583-7261-473E-AC46-DF12059749EB}" srcOrd="0" destOrd="0" parTransId="{8A70538E-C39C-492F-8F6D-76D7DA7C1F2B}" sibTransId="{5A79100E-A211-4661-93DA-C81173331B6F}"/>
    <dgm:cxn modelId="{D39EB547-AFDF-4B5C-B81B-4EB2C6C00A7C}" srcId="{33E50F03-58F1-4F05-8670-D58ACB37285D}" destId="{D681DE72-F1AE-436B-8FAB-96F42CE557AD}" srcOrd="4" destOrd="0" parTransId="{C0DA8871-593A-4AB9-9CD5-425BC8953C2A}" sibTransId="{35CA246F-EFE3-4A5E-AE4E-5A9E00F9F663}"/>
    <dgm:cxn modelId="{2A1D5378-4C39-4BDA-8A59-1BE3AFE48912}" type="presOf" srcId="{33E50F03-58F1-4F05-8670-D58ACB37285D}" destId="{4E598F86-7880-48C0-897F-25413B8D91C8}" srcOrd="0" destOrd="0" presId="urn:microsoft.com/office/officeart/2018/2/layout/IconLabelList"/>
    <dgm:cxn modelId="{7910E783-6BBC-4FFC-B15F-CE10A3D089F9}" srcId="{33E50F03-58F1-4F05-8670-D58ACB37285D}" destId="{5D746B93-2E34-4D10-B099-A265FFF93996}" srcOrd="2" destOrd="0" parTransId="{BB314E8E-829D-4987-80F2-5B95A2C86BD9}" sibTransId="{CAF09314-C155-429D-AD9F-7109A884FC0D}"/>
    <dgm:cxn modelId="{10666785-1C32-40F0-A730-5546696AEF70}" type="presOf" srcId="{0F1E2583-7261-473E-AC46-DF12059749EB}" destId="{0FD346E4-E68A-4C7F-864C-5BC9940AE0EA}" srcOrd="0" destOrd="0" presId="urn:microsoft.com/office/officeart/2018/2/layout/IconLabelList"/>
    <dgm:cxn modelId="{88059797-7799-4045-8F9B-41E1FB6CA606}" type="presOf" srcId="{5D746B93-2E34-4D10-B099-A265FFF93996}" destId="{4A141C97-AC60-4315-8CB1-F0C267A602BA}" srcOrd="0" destOrd="0" presId="urn:microsoft.com/office/officeart/2018/2/layout/IconLabelList"/>
    <dgm:cxn modelId="{A183FCB1-867D-47C1-BD26-61876C21795E}" type="presOf" srcId="{D681DE72-F1AE-436B-8FAB-96F42CE557AD}" destId="{FB4B628A-5FF0-469D-BD64-EFFB115EAD01}" srcOrd="0" destOrd="0" presId="urn:microsoft.com/office/officeart/2018/2/layout/IconLabelList"/>
    <dgm:cxn modelId="{E20717EE-FF35-426E-9D11-00CC3153329D}" srcId="{33E50F03-58F1-4F05-8670-D58ACB37285D}" destId="{2C13ECF2-7D8A-4B6A-A6AC-9CE0913BA60B}" srcOrd="3" destOrd="0" parTransId="{07F216A6-F837-4862-AD58-7F3A1C091DC4}" sibTransId="{B99495F9-FA74-47EB-A218-910AF64BB9A2}"/>
    <dgm:cxn modelId="{B147B8F1-8C11-48B3-9576-4BB1EF660D89}" srcId="{33E50F03-58F1-4F05-8670-D58ACB37285D}" destId="{AC781EDE-E67E-4B9D-A2C9-65308C1BBB60}" srcOrd="1" destOrd="0" parTransId="{8DBCB2E8-52D6-4461-B030-E3A2AB0F2EE5}" sibTransId="{6386D164-73C5-4B86-A15D-CA4025B4F7CD}"/>
    <dgm:cxn modelId="{C1C9DEF1-DE79-4D6E-A806-6495A947AAC6}" type="presOf" srcId="{AC781EDE-E67E-4B9D-A2C9-65308C1BBB60}" destId="{ADD213F7-7AC7-4F15-8034-6247C94C61FF}" srcOrd="0" destOrd="0" presId="urn:microsoft.com/office/officeart/2018/2/layout/IconLabelList"/>
    <dgm:cxn modelId="{4D3CDC06-FDEC-455E-977E-67199385A50D}" type="presParOf" srcId="{4E598F86-7880-48C0-897F-25413B8D91C8}" destId="{A2B1AE86-8DA9-40F5-9C25-458E18CFDFF2}" srcOrd="0" destOrd="0" presId="urn:microsoft.com/office/officeart/2018/2/layout/IconLabelList"/>
    <dgm:cxn modelId="{48C5BEF4-E772-49E6-9BCC-87BAA5DC0F6E}" type="presParOf" srcId="{A2B1AE86-8DA9-40F5-9C25-458E18CFDFF2}" destId="{9ED8B854-A124-46B1-8128-16D7BE9A65CB}" srcOrd="0" destOrd="0" presId="urn:microsoft.com/office/officeart/2018/2/layout/IconLabelList"/>
    <dgm:cxn modelId="{79F1BAAD-3A80-4075-833F-1FAF02C1F425}" type="presParOf" srcId="{A2B1AE86-8DA9-40F5-9C25-458E18CFDFF2}" destId="{E30F8C93-3531-457D-BCDD-AED5BB6AB302}" srcOrd="1" destOrd="0" presId="urn:microsoft.com/office/officeart/2018/2/layout/IconLabelList"/>
    <dgm:cxn modelId="{C98DCBD5-189E-46DD-B1BC-646BD99B1CF3}" type="presParOf" srcId="{A2B1AE86-8DA9-40F5-9C25-458E18CFDFF2}" destId="{0FD346E4-E68A-4C7F-864C-5BC9940AE0EA}" srcOrd="2" destOrd="0" presId="urn:microsoft.com/office/officeart/2018/2/layout/IconLabelList"/>
    <dgm:cxn modelId="{932983D5-848A-4358-B377-B54955AE71DB}" type="presParOf" srcId="{4E598F86-7880-48C0-897F-25413B8D91C8}" destId="{655E718A-0801-4970-93B4-8659D2C33948}" srcOrd="1" destOrd="0" presId="urn:microsoft.com/office/officeart/2018/2/layout/IconLabelList"/>
    <dgm:cxn modelId="{E3BCA2F8-5FB0-4BFC-BE2B-52D13ED9489B}" type="presParOf" srcId="{4E598F86-7880-48C0-897F-25413B8D91C8}" destId="{FAC43491-CBDA-4D93-9963-631F30C72C78}" srcOrd="2" destOrd="0" presId="urn:microsoft.com/office/officeart/2018/2/layout/IconLabelList"/>
    <dgm:cxn modelId="{60C954B5-A510-4EDB-9840-7B1999E05673}" type="presParOf" srcId="{FAC43491-CBDA-4D93-9963-631F30C72C78}" destId="{5C9A2EFE-9E54-42FD-8A36-26597D80F9EE}" srcOrd="0" destOrd="0" presId="urn:microsoft.com/office/officeart/2018/2/layout/IconLabelList"/>
    <dgm:cxn modelId="{FE3B343C-80D7-4DA0-A123-C249431EE850}" type="presParOf" srcId="{FAC43491-CBDA-4D93-9963-631F30C72C78}" destId="{0F04E2A5-A6E4-4488-82EC-2B5E08369ED7}" srcOrd="1" destOrd="0" presId="urn:microsoft.com/office/officeart/2018/2/layout/IconLabelList"/>
    <dgm:cxn modelId="{F8441CD1-6BBC-456A-811E-5F2FF07AA757}" type="presParOf" srcId="{FAC43491-CBDA-4D93-9963-631F30C72C78}" destId="{ADD213F7-7AC7-4F15-8034-6247C94C61FF}" srcOrd="2" destOrd="0" presId="urn:microsoft.com/office/officeart/2018/2/layout/IconLabelList"/>
    <dgm:cxn modelId="{978A8A04-01CA-4870-9146-AAF18D95A5F0}" type="presParOf" srcId="{4E598F86-7880-48C0-897F-25413B8D91C8}" destId="{858D4CA1-4C39-4183-9593-6D3FB4EB21A3}" srcOrd="3" destOrd="0" presId="urn:microsoft.com/office/officeart/2018/2/layout/IconLabelList"/>
    <dgm:cxn modelId="{CC731138-F63A-4EA5-BBF7-5FF9DE6FABD2}" type="presParOf" srcId="{4E598F86-7880-48C0-897F-25413B8D91C8}" destId="{1AFB9A0F-8B4E-4993-9894-2ED55D051A20}" srcOrd="4" destOrd="0" presId="urn:microsoft.com/office/officeart/2018/2/layout/IconLabelList"/>
    <dgm:cxn modelId="{D51AA584-F689-478D-8119-926B71C396F1}" type="presParOf" srcId="{1AFB9A0F-8B4E-4993-9894-2ED55D051A20}" destId="{3A4DF914-7B0B-4B26-97D8-F36D875FA330}" srcOrd="0" destOrd="0" presId="urn:microsoft.com/office/officeart/2018/2/layout/IconLabelList"/>
    <dgm:cxn modelId="{5C1FDFC4-2FE5-48A3-94C3-4E4D7DE68FB5}" type="presParOf" srcId="{1AFB9A0F-8B4E-4993-9894-2ED55D051A20}" destId="{4A1E3E84-0947-4DC8-A287-B1988144A460}" srcOrd="1" destOrd="0" presId="urn:microsoft.com/office/officeart/2018/2/layout/IconLabelList"/>
    <dgm:cxn modelId="{7FE56AEE-FE16-41F2-BA90-16B3FE2FC282}" type="presParOf" srcId="{1AFB9A0F-8B4E-4993-9894-2ED55D051A20}" destId="{4A141C97-AC60-4315-8CB1-F0C267A602BA}" srcOrd="2" destOrd="0" presId="urn:microsoft.com/office/officeart/2018/2/layout/IconLabelList"/>
    <dgm:cxn modelId="{0F8C806E-FA08-4FB7-807B-5B0893E74B79}" type="presParOf" srcId="{4E598F86-7880-48C0-897F-25413B8D91C8}" destId="{ED4BBC8E-D6DC-46CA-B3B0-69F91820AF8A}" srcOrd="5" destOrd="0" presId="urn:microsoft.com/office/officeart/2018/2/layout/IconLabelList"/>
    <dgm:cxn modelId="{5E38E918-70BF-48B6-B091-BCA425CC80C7}" type="presParOf" srcId="{4E598F86-7880-48C0-897F-25413B8D91C8}" destId="{2E2FEE2C-1BD3-4045-9832-2C7326A70C2D}" srcOrd="6" destOrd="0" presId="urn:microsoft.com/office/officeart/2018/2/layout/IconLabelList"/>
    <dgm:cxn modelId="{8C4CB149-E98D-416B-989C-9747E9C846B6}" type="presParOf" srcId="{2E2FEE2C-1BD3-4045-9832-2C7326A70C2D}" destId="{9C60055F-A381-4F7F-9BFA-2946ABD8E387}" srcOrd="0" destOrd="0" presId="urn:microsoft.com/office/officeart/2018/2/layout/IconLabelList"/>
    <dgm:cxn modelId="{411B2E60-8D8B-463B-81D8-1124EBD3AB49}" type="presParOf" srcId="{2E2FEE2C-1BD3-4045-9832-2C7326A70C2D}" destId="{F443839B-6865-4DDB-B8E3-99B8667351F0}" srcOrd="1" destOrd="0" presId="urn:microsoft.com/office/officeart/2018/2/layout/IconLabelList"/>
    <dgm:cxn modelId="{FB04354A-401A-4FE2-9380-DCACEC0DEAE5}" type="presParOf" srcId="{2E2FEE2C-1BD3-4045-9832-2C7326A70C2D}" destId="{F4A504CD-7470-411C-B29E-F38C2692E397}" srcOrd="2" destOrd="0" presId="urn:microsoft.com/office/officeart/2018/2/layout/IconLabelList"/>
    <dgm:cxn modelId="{D616AF4B-7910-4906-8E71-625FD2DEB746}" type="presParOf" srcId="{4E598F86-7880-48C0-897F-25413B8D91C8}" destId="{51513AA8-77B8-4102-A686-054B72F43BF1}" srcOrd="7" destOrd="0" presId="urn:microsoft.com/office/officeart/2018/2/layout/IconLabelList"/>
    <dgm:cxn modelId="{A0CB82FB-CF60-48CC-B64E-9C4C2CDB41D3}" type="presParOf" srcId="{4E598F86-7880-48C0-897F-25413B8D91C8}" destId="{7BDCAC1D-8F54-4572-A887-BF3C82370405}" srcOrd="8" destOrd="0" presId="urn:microsoft.com/office/officeart/2018/2/layout/IconLabelList"/>
    <dgm:cxn modelId="{8A3D4B52-3E87-45B4-B976-C6F912ABBB2F}" type="presParOf" srcId="{7BDCAC1D-8F54-4572-A887-BF3C82370405}" destId="{22AE1B05-6A3A-4B85-85A3-0F2D85760178}" srcOrd="0" destOrd="0" presId="urn:microsoft.com/office/officeart/2018/2/layout/IconLabelList"/>
    <dgm:cxn modelId="{43B7E428-E5C6-46AC-9105-F5B148A3667B}" type="presParOf" srcId="{7BDCAC1D-8F54-4572-A887-BF3C82370405}" destId="{6D3E6B07-4543-4BF5-A825-D119F61306F8}" srcOrd="1" destOrd="0" presId="urn:microsoft.com/office/officeart/2018/2/layout/IconLabelList"/>
    <dgm:cxn modelId="{0DD4DABD-4A69-4498-B17F-57B7A3990A1E}" type="presParOf" srcId="{7BDCAC1D-8F54-4572-A887-BF3C82370405}" destId="{FB4B628A-5FF0-469D-BD64-EFFB115EAD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261CD-C0EC-4981-9571-5AAA6C3FEFC9}"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C7320913-B872-410D-ACC8-A1B8D101C38A}">
      <dgm:prSet/>
      <dgm:spPr/>
      <dgm:t>
        <a:bodyPr/>
        <a:lstStyle/>
        <a:p>
          <a:r>
            <a:rPr lang="en-US"/>
            <a:t>This test is apt for our hypothesis for following reasons: </a:t>
          </a:r>
        </a:p>
      </dgm:t>
    </dgm:pt>
    <dgm:pt modelId="{BCE2E9E9-9B3E-4501-A61B-FA6324FC163A}" type="parTrans" cxnId="{CD9B10EA-9515-484F-B5FA-46917487C9CE}">
      <dgm:prSet/>
      <dgm:spPr/>
      <dgm:t>
        <a:bodyPr/>
        <a:lstStyle/>
        <a:p>
          <a:endParaRPr lang="en-US"/>
        </a:p>
      </dgm:t>
    </dgm:pt>
    <dgm:pt modelId="{7BE0BAED-8033-44E3-8B3C-7FBCB9F68ABF}" type="sibTrans" cxnId="{CD9B10EA-9515-484F-B5FA-46917487C9CE}">
      <dgm:prSet/>
      <dgm:spPr/>
      <dgm:t>
        <a:bodyPr/>
        <a:lstStyle/>
        <a:p>
          <a:endParaRPr lang="en-US"/>
        </a:p>
      </dgm:t>
    </dgm:pt>
    <dgm:pt modelId="{3E83703F-9EC1-4A02-B89C-B91ADD2E4169}">
      <dgm:prSet/>
      <dgm:spPr/>
      <dgm:t>
        <a:bodyPr/>
        <a:lstStyle/>
        <a:p>
          <a:r>
            <a:rPr lang="en-US"/>
            <a:t>●  The data we are using is discrete </a:t>
          </a:r>
        </a:p>
      </dgm:t>
    </dgm:pt>
    <dgm:pt modelId="{42F355B5-F669-47E9-B63C-2BB41078950A}" type="parTrans" cxnId="{86AB09DD-9D6E-4E8D-9BBD-050D35E7C398}">
      <dgm:prSet/>
      <dgm:spPr/>
      <dgm:t>
        <a:bodyPr/>
        <a:lstStyle/>
        <a:p>
          <a:endParaRPr lang="en-US"/>
        </a:p>
      </dgm:t>
    </dgm:pt>
    <dgm:pt modelId="{C453F4F4-D5A1-451F-8B2D-8BF2251D41F4}" type="sibTrans" cxnId="{86AB09DD-9D6E-4E8D-9BBD-050D35E7C398}">
      <dgm:prSet/>
      <dgm:spPr/>
      <dgm:t>
        <a:bodyPr/>
        <a:lstStyle/>
        <a:p>
          <a:endParaRPr lang="en-US"/>
        </a:p>
      </dgm:t>
    </dgm:pt>
    <dgm:pt modelId="{C940B960-9776-4558-AE9D-BF05998B5020}">
      <dgm:prSet/>
      <dgm:spPr/>
      <dgm:t>
        <a:bodyPr/>
        <a:lstStyle/>
        <a:p>
          <a:r>
            <a:rPr lang="en-US"/>
            <a:t>●  We can easily distinguish between different groups </a:t>
          </a:r>
        </a:p>
      </dgm:t>
    </dgm:pt>
    <dgm:pt modelId="{16CA7733-6CD4-4B3A-84F2-C111E64A7BB3}" type="parTrans" cxnId="{17AC320D-783E-45FE-B4E3-311ECE995F18}">
      <dgm:prSet/>
      <dgm:spPr/>
      <dgm:t>
        <a:bodyPr/>
        <a:lstStyle/>
        <a:p>
          <a:endParaRPr lang="en-US"/>
        </a:p>
      </dgm:t>
    </dgm:pt>
    <dgm:pt modelId="{EE479930-6367-4FE2-8F0B-E913EE7E0DBA}" type="sibTrans" cxnId="{17AC320D-783E-45FE-B4E3-311ECE995F18}">
      <dgm:prSet/>
      <dgm:spPr/>
      <dgm:t>
        <a:bodyPr/>
        <a:lstStyle/>
        <a:p>
          <a:endParaRPr lang="en-US"/>
        </a:p>
      </dgm:t>
    </dgm:pt>
    <dgm:pt modelId="{B2404FB4-8A9A-45B2-ADAE-CBDB3AACA02F}">
      <dgm:prSet/>
      <dgm:spPr/>
      <dgm:t>
        <a:bodyPr/>
        <a:lstStyle/>
        <a:p>
          <a:r>
            <a:rPr lang="en-US"/>
            <a:t>●  2X2 Contingency table give straight-forward end results </a:t>
          </a:r>
        </a:p>
      </dgm:t>
    </dgm:pt>
    <dgm:pt modelId="{2F996636-33CD-4690-B911-C53CFDD804C3}" type="parTrans" cxnId="{0189B8A1-D9EC-4C7A-B588-8A0FF6994DA6}">
      <dgm:prSet/>
      <dgm:spPr/>
      <dgm:t>
        <a:bodyPr/>
        <a:lstStyle/>
        <a:p>
          <a:endParaRPr lang="en-US"/>
        </a:p>
      </dgm:t>
    </dgm:pt>
    <dgm:pt modelId="{B157F39E-2EBD-4586-869B-62E44CF0E101}" type="sibTrans" cxnId="{0189B8A1-D9EC-4C7A-B588-8A0FF6994DA6}">
      <dgm:prSet/>
      <dgm:spPr/>
      <dgm:t>
        <a:bodyPr/>
        <a:lstStyle/>
        <a:p>
          <a:endParaRPr lang="en-US"/>
        </a:p>
      </dgm:t>
    </dgm:pt>
    <dgm:pt modelId="{E08DC674-3115-477D-A9FF-C14D63984F8E}">
      <dgm:prSet/>
      <dgm:spPr/>
      <dgm:t>
        <a:bodyPr/>
        <a:lstStyle/>
        <a:p>
          <a:r>
            <a:rPr lang="en-US"/>
            <a:t>●  Suitable for pair-wise analysis </a:t>
          </a:r>
        </a:p>
      </dgm:t>
    </dgm:pt>
    <dgm:pt modelId="{EC75F55D-01C1-4844-8542-0C1B3F1EA70F}" type="parTrans" cxnId="{862FAC34-127F-40B3-AA3B-524554E12706}">
      <dgm:prSet/>
      <dgm:spPr/>
      <dgm:t>
        <a:bodyPr/>
        <a:lstStyle/>
        <a:p>
          <a:endParaRPr lang="en-US"/>
        </a:p>
      </dgm:t>
    </dgm:pt>
    <dgm:pt modelId="{9E251424-72B2-4B68-9869-BB2DC7574B75}" type="sibTrans" cxnId="{862FAC34-127F-40B3-AA3B-524554E12706}">
      <dgm:prSet/>
      <dgm:spPr/>
      <dgm:t>
        <a:bodyPr/>
        <a:lstStyle/>
        <a:p>
          <a:endParaRPr lang="en-US"/>
        </a:p>
      </dgm:t>
    </dgm:pt>
    <dgm:pt modelId="{332F17AF-1378-3D49-B17F-FCD3D573FA1F}" type="pres">
      <dgm:prSet presAssocID="{C55261CD-C0EC-4981-9571-5AAA6C3FEFC9}" presName="vert0" presStyleCnt="0">
        <dgm:presLayoutVars>
          <dgm:dir/>
          <dgm:animOne val="branch"/>
          <dgm:animLvl val="lvl"/>
        </dgm:presLayoutVars>
      </dgm:prSet>
      <dgm:spPr/>
    </dgm:pt>
    <dgm:pt modelId="{8C94293B-926E-904B-8F6F-BAF3F97954D0}" type="pres">
      <dgm:prSet presAssocID="{C7320913-B872-410D-ACC8-A1B8D101C38A}" presName="thickLine" presStyleLbl="alignNode1" presStyleIdx="0" presStyleCnt="5"/>
      <dgm:spPr/>
    </dgm:pt>
    <dgm:pt modelId="{9579BFB3-1E15-2F4B-B972-2C20220B3CE2}" type="pres">
      <dgm:prSet presAssocID="{C7320913-B872-410D-ACC8-A1B8D101C38A}" presName="horz1" presStyleCnt="0"/>
      <dgm:spPr/>
    </dgm:pt>
    <dgm:pt modelId="{DD5F0C5C-65E8-8446-92A6-2FFEAD4ED17E}" type="pres">
      <dgm:prSet presAssocID="{C7320913-B872-410D-ACC8-A1B8D101C38A}" presName="tx1" presStyleLbl="revTx" presStyleIdx="0" presStyleCnt="5"/>
      <dgm:spPr/>
    </dgm:pt>
    <dgm:pt modelId="{51BFC128-84F5-D149-A429-1EAA4263EF62}" type="pres">
      <dgm:prSet presAssocID="{C7320913-B872-410D-ACC8-A1B8D101C38A}" presName="vert1" presStyleCnt="0"/>
      <dgm:spPr/>
    </dgm:pt>
    <dgm:pt modelId="{8B229030-33BC-A74A-B19B-A828CB893506}" type="pres">
      <dgm:prSet presAssocID="{3E83703F-9EC1-4A02-B89C-B91ADD2E4169}" presName="thickLine" presStyleLbl="alignNode1" presStyleIdx="1" presStyleCnt="5"/>
      <dgm:spPr/>
    </dgm:pt>
    <dgm:pt modelId="{A53588B9-BD1A-894E-B4FF-510FA6F4C451}" type="pres">
      <dgm:prSet presAssocID="{3E83703F-9EC1-4A02-B89C-B91ADD2E4169}" presName="horz1" presStyleCnt="0"/>
      <dgm:spPr/>
    </dgm:pt>
    <dgm:pt modelId="{1B7F5EB1-74B1-5442-B2B9-41C381E1952D}" type="pres">
      <dgm:prSet presAssocID="{3E83703F-9EC1-4A02-B89C-B91ADD2E4169}" presName="tx1" presStyleLbl="revTx" presStyleIdx="1" presStyleCnt="5"/>
      <dgm:spPr/>
    </dgm:pt>
    <dgm:pt modelId="{ED22F89C-1916-614C-8081-FA1DB8DF46F1}" type="pres">
      <dgm:prSet presAssocID="{3E83703F-9EC1-4A02-B89C-B91ADD2E4169}" presName="vert1" presStyleCnt="0"/>
      <dgm:spPr/>
    </dgm:pt>
    <dgm:pt modelId="{42A0168C-37A3-E941-9CF8-2EC923D089DF}" type="pres">
      <dgm:prSet presAssocID="{C940B960-9776-4558-AE9D-BF05998B5020}" presName="thickLine" presStyleLbl="alignNode1" presStyleIdx="2" presStyleCnt="5"/>
      <dgm:spPr/>
    </dgm:pt>
    <dgm:pt modelId="{E94A4E21-9CD8-8045-B159-5067E972BA17}" type="pres">
      <dgm:prSet presAssocID="{C940B960-9776-4558-AE9D-BF05998B5020}" presName="horz1" presStyleCnt="0"/>
      <dgm:spPr/>
    </dgm:pt>
    <dgm:pt modelId="{8918949B-4360-A54D-9DDF-4D1411EBD11F}" type="pres">
      <dgm:prSet presAssocID="{C940B960-9776-4558-AE9D-BF05998B5020}" presName="tx1" presStyleLbl="revTx" presStyleIdx="2" presStyleCnt="5"/>
      <dgm:spPr/>
    </dgm:pt>
    <dgm:pt modelId="{33DF68AC-2914-7A43-9B15-7A79C60F9AF8}" type="pres">
      <dgm:prSet presAssocID="{C940B960-9776-4558-AE9D-BF05998B5020}" presName="vert1" presStyleCnt="0"/>
      <dgm:spPr/>
    </dgm:pt>
    <dgm:pt modelId="{FDBC41F0-1E92-4141-99F4-4CF67C2E6D79}" type="pres">
      <dgm:prSet presAssocID="{B2404FB4-8A9A-45B2-ADAE-CBDB3AACA02F}" presName="thickLine" presStyleLbl="alignNode1" presStyleIdx="3" presStyleCnt="5"/>
      <dgm:spPr/>
    </dgm:pt>
    <dgm:pt modelId="{2D3C1ED6-DC7C-064E-A72C-536DBB27493C}" type="pres">
      <dgm:prSet presAssocID="{B2404FB4-8A9A-45B2-ADAE-CBDB3AACA02F}" presName="horz1" presStyleCnt="0"/>
      <dgm:spPr/>
    </dgm:pt>
    <dgm:pt modelId="{7391D0F9-2D0F-984D-AEFD-23DAEDE8D961}" type="pres">
      <dgm:prSet presAssocID="{B2404FB4-8A9A-45B2-ADAE-CBDB3AACA02F}" presName="tx1" presStyleLbl="revTx" presStyleIdx="3" presStyleCnt="5"/>
      <dgm:spPr/>
    </dgm:pt>
    <dgm:pt modelId="{EE5754B7-D2B6-0244-9757-F2B456A3A2F3}" type="pres">
      <dgm:prSet presAssocID="{B2404FB4-8A9A-45B2-ADAE-CBDB3AACA02F}" presName="vert1" presStyleCnt="0"/>
      <dgm:spPr/>
    </dgm:pt>
    <dgm:pt modelId="{9A0781FC-5BA7-EF4B-8F16-A0E84692A877}" type="pres">
      <dgm:prSet presAssocID="{E08DC674-3115-477D-A9FF-C14D63984F8E}" presName="thickLine" presStyleLbl="alignNode1" presStyleIdx="4" presStyleCnt="5"/>
      <dgm:spPr/>
    </dgm:pt>
    <dgm:pt modelId="{86980AFD-762A-104C-8824-4CAC6B0DA96A}" type="pres">
      <dgm:prSet presAssocID="{E08DC674-3115-477D-A9FF-C14D63984F8E}" presName="horz1" presStyleCnt="0"/>
      <dgm:spPr/>
    </dgm:pt>
    <dgm:pt modelId="{E0BEBEAD-352A-BC4B-A5C3-068CC1F9634D}" type="pres">
      <dgm:prSet presAssocID="{E08DC674-3115-477D-A9FF-C14D63984F8E}" presName="tx1" presStyleLbl="revTx" presStyleIdx="4" presStyleCnt="5"/>
      <dgm:spPr/>
    </dgm:pt>
    <dgm:pt modelId="{B6B16DAC-F1EE-4C48-AF63-7887C1FDFDF5}" type="pres">
      <dgm:prSet presAssocID="{E08DC674-3115-477D-A9FF-C14D63984F8E}" presName="vert1" presStyleCnt="0"/>
      <dgm:spPr/>
    </dgm:pt>
  </dgm:ptLst>
  <dgm:cxnLst>
    <dgm:cxn modelId="{17AC320D-783E-45FE-B4E3-311ECE995F18}" srcId="{C55261CD-C0EC-4981-9571-5AAA6C3FEFC9}" destId="{C940B960-9776-4558-AE9D-BF05998B5020}" srcOrd="2" destOrd="0" parTransId="{16CA7733-6CD4-4B3A-84F2-C111E64A7BB3}" sibTransId="{EE479930-6367-4FE2-8F0B-E913EE7E0DBA}"/>
    <dgm:cxn modelId="{862FAC34-127F-40B3-AA3B-524554E12706}" srcId="{C55261CD-C0EC-4981-9571-5AAA6C3FEFC9}" destId="{E08DC674-3115-477D-A9FF-C14D63984F8E}" srcOrd="4" destOrd="0" parTransId="{EC75F55D-01C1-4844-8542-0C1B3F1EA70F}" sibTransId="{9E251424-72B2-4B68-9869-BB2DC7574B75}"/>
    <dgm:cxn modelId="{309D693C-9102-8944-906B-EEB89366B617}" type="presOf" srcId="{C55261CD-C0EC-4981-9571-5AAA6C3FEFC9}" destId="{332F17AF-1378-3D49-B17F-FCD3D573FA1F}" srcOrd="0" destOrd="0" presId="urn:microsoft.com/office/officeart/2008/layout/LinedList"/>
    <dgm:cxn modelId="{FBC36396-ADC3-964C-8602-729F7A41937E}" type="presOf" srcId="{E08DC674-3115-477D-A9FF-C14D63984F8E}" destId="{E0BEBEAD-352A-BC4B-A5C3-068CC1F9634D}" srcOrd="0" destOrd="0" presId="urn:microsoft.com/office/officeart/2008/layout/LinedList"/>
    <dgm:cxn modelId="{0189B8A1-D9EC-4C7A-B588-8A0FF6994DA6}" srcId="{C55261CD-C0EC-4981-9571-5AAA6C3FEFC9}" destId="{B2404FB4-8A9A-45B2-ADAE-CBDB3AACA02F}" srcOrd="3" destOrd="0" parTransId="{2F996636-33CD-4690-B911-C53CFDD804C3}" sibTransId="{B157F39E-2EBD-4586-869B-62E44CF0E101}"/>
    <dgm:cxn modelId="{175D19AD-B0C1-2A4F-B5BD-1E6FFF3E56B4}" type="presOf" srcId="{3E83703F-9EC1-4A02-B89C-B91ADD2E4169}" destId="{1B7F5EB1-74B1-5442-B2B9-41C381E1952D}" srcOrd="0" destOrd="0" presId="urn:microsoft.com/office/officeart/2008/layout/LinedList"/>
    <dgm:cxn modelId="{86AB09DD-9D6E-4E8D-9BBD-050D35E7C398}" srcId="{C55261CD-C0EC-4981-9571-5AAA6C3FEFC9}" destId="{3E83703F-9EC1-4A02-B89C-B91ADD2E4169}" srcOrd="1" destOrd="0" parTransId="{42F355B5-F669-47E9-B63C-2BB41078950A}" sibTransId="{C453F4F4-D5A1-451F-8B2D-8BF2251D41F4}"/>
    <dgm:cxn modelId="{3CE807E2-30A0-A040-A19F-8CCEBB3A6AF9}" type="presOf" srcId="{C7320913-B872-410D-ACC8-A1B8D101C38A}" destId="{DD5F0C5C-65E8-8446-92A6-2FFEAD4ED17E}" srcOrd="0" destOrd="0" presId="urn:microsoft.com/office/officeart/2008/layout/LinedList"/>
    <dgm:cxn modelId="{2BBB96E5-4E16-394B-B416-08778AF57182}" type="presOf" srcId="{C940B960-9776-4558-AE9D-BF05998B5020}" destId="{8918949B-4360-A54D-9DDF-4D1411EBD11F}" srcOrd="0" destOrd="0" presId="urn:microsoft.com/office/officeart/2008/layout/LinedList"/>
    <dgm:cxn modelId="{CD9B10EA-9515-484F-B5FA-46917487C9CE}" srcId="{C55261CD-C0EC-4981-9571-5AAA6C3FEFC9}" destId="{C7320913-B872-410D-ACC8-A1B8D101C38A}" srcOrd="0" destOrd="0" parTransId="{BCE2E9E9-9B3E-4501-A61B-FA6324FC163A}" sibTransId="{7BE0BAED-8033-44E3-8B3C-7FBCB9F68ABF}"/>
    <dgm:cxn modelId="{EE47E8FF-EFEC-3045-9648-1999E00F3313}" type="presOf" srcId="{B2404FB4-8A9A-45B2-ADAE-CBDB3AACA02F}" destId="{7391D0F9-2D0F-984D-AEFD-23DAEDE8D961}" srcOrd="0" destOrd="0" presId="urn:microsoft.com/office/officeart/2008/layout/LinedList"/>
    <dgm:cxn modelId="{5F235CDD-268C-7642-A2AB-28D36B553830}" type="presParOf" srcId="{332F17AF-1378-3D49-B17F-FCD3D573FA1F}" destId="{8C94293B-926E-904B-8F6F-BAF3F97954D0}" srcOrd="0" destOrd="0" presId="urn:microsoft.com/office/officeart/2008/layout/LinedList"/>
    <dgm:cxn modelId="{DB46B726-F4EF-3847-A2EA-1AD621754A9F}" type="presParOf" srcId="{332F17AF-1378-3D49-B17F-FCD3D573FA1F}" destId="{9579BFB3-1E15-2F4B-B972-2C20220B3CE2}" srcOrd="1" destOrd="0" presId="urn:microsoft.com/office/officeart/2008/layout/LinedList"/>
    <dgm:cxn modelId="{B8ECF7EE-537E-3F47-9CAA-F1A7B861445E}" type="presParOf" srcId="{9579BFB3-1E15-2F4B-B972-2C20220B3CE2}" destId="{DD5F0C5C-65E8-8446-92A6-2FFEAD4ED17E}" srcOrd="0" destOrd="0" presId="urn:microsoft.com/office/officeart/2008/layout/LinedList"/>
    <dgm:cxn modelId="{D3113A82-2EA8-0F43-91B2-2FB9C28F5CA2}" type="presParOf" srcId="{9579BFB3-1E15-2F4B-B972-2C20220B3CE2}" destId="{51BFC128-84F5-D149-A429-1EAA4263EF62}" srcOrd="1" destOrd="0" presId="urn:microsoft.com/office/officeart/2008/layout/LinedList"/>
    <dgm:cxn modelId="{0CC2D84A-0310-4E4E-A8DA-2D22393FDC58}" type="presParOf" srcId="{332F17AF-1378-3D49-B17F-FCD3D573FA1F}" destId="{8B229030-33BC-A74A-B19B-A828CB893506}" srcOrd="2" destOrd="0" presId="urn:microsoft.com/office/officeart/2008/layout/LinedList"/>
    <dgm:cxn modelId="{C5F61204-E417-CD44-9C2D-C9A250FD9A08}" type="presParOf" srcId="{332F17AF-1378-3D49-B17F-FCD3D573FA1F}" destId="{A53588B9-BD1A-894E-B4FF-510FA6F4C451}" srcOrd="3" destOrd="0" presId="urn:microsoft.com/office/officeart/2008/layout/LinedList"/>
    <dgm:cxn modelId="{E5BAFB32-B8FC-4244-A378-EA670A9F7FDD}" type="presParOf" srcId="{A53588B9-BD1A-894E-B4FF-510FA6F4C451}" destId="{1B7F5EB1-74B1-5442-B2B9-41C381E1952D}" srcOrd="0" destOrd="0" presId="urn:microsoft.com/office/officeart/2008/layout/LinedList"/>
    <dgm:cxn modelId="{738036C6-6B72-AC46-8DBD-CC4739B512C7}" type="presParOf" srcId="{A53588B9-BD1A-894E-B4FF-510FA6F4C451}" destId="{ED22F89C-1916-614C-8081-FA1DB8DF46F1}" srcOrd="1" destOrd="0" presId="urn:microsoft.com/office/officeart/2008/layout/LinedList"/>
    <dgm:cxn modelId="{886E26B3-8295-2943-BA3F-DF91CC2AC635}" type="presParOf" srcId="{332F17AF-1378-3D49-B17F-FCD3D573FA1F}" destId="{42A0168C-37A3-E941-9CF8-2EC923D089DF}" srcOrd="4" destOrd="0" presId="urn:microsoft.com/office/officeart/2008/layout/LinedList"/>
    <dgm:cxn modelId="{9BC6C048-07C0-F84C-BB4D-F2FB6724E922}" type="presParOf" srcId="{332F17AF-1378-3D49-B17F-FCD3D573FA1F}" destId="{E94A4E21-9CD8-8045-B159-5067E972BA17}" srcOrd="5" destOrd="0" presId="urn:microsoft.com/office/officeart/2008/layout/LinedList"/>
    <dgm:cxn modelId="{3125B44E-526E-DC49-A4E7-48FE4B82AFCC}" type="presParOf" srcId="{E94A4E21-9CD8-8045-B159-5067E972BA17}" destId="{8918949B-4360-A54D-9DDF-4D1411EBD11F}" srcOrd="0" destOrd="0" presId="urn:microsoft.com/office/officeart/2008/layout/LinedList"/>
    <dgm:cxn modelId="{6F9C5603-65A0-BB43-B89A-9BDF31ABE811}" type="presParOf" srcId="{E94A4E21-9CD8-8045-B159-5067E972BA17}" destId="{33DF68AC-2914-7A43-9B15-7A79C60F9AF8}" srcOrd="1" destOrd="0" presId="urn:microsoft.com/office/officeart/2008/layout/LinedList"/>
    <dgm:cxn modelId="{8A5087ED-012D-B244-8E58-3629E52E8583}" type="presParOf" srcId="{332F17AF-1378-3D49-B17F-FCD3D573FA1F}" destId="{FDBC41F0-1E92-4141-99F4-4CF67C2E6D79}" srcOrd="6" destOrd="0" presId="urn:microsoft.com/office/officeart/2008/layout/LinedList"/>
    <dgm:cxn modelId="{35A74498-2F8D-E246-9816-8302BCD65D09}" type="presParOf" srcId="{332F17AF-1378-3D49-B17F-FCD3D573FA1F}" destId="{2D3C1ED6-DC7C-064E-A72C-536DBB27493C}" srcOrd="7" destOrd="0" presId="urn:microsoft.com/office/officeart/2008/layout/LinedList"/>
    <dgm:cxn modelId="{50087DBF-9446-5941-B63C-B23544E9999A}" type="presParOf" srcId="{2D3C1ED6-DC7C-064E-A72C-536DBB27493C}" destId="{7391D0F9-2D0F-984D-AEFD-23DAEDE8D961}" srcOrd="0" destOrd="0" presId="urn:microsoft.com/office/officeart/2008/layout/LinedList"/>
    <dgm:cxn modelId="{C087848E-6980-6B4A-8550-9CEDA1516645}" type="presParOf" srcId="{2D3C1ED6-DC7C-064E-A72C-536DBB27493C}" destId="{EE5754B7-D2B6-0244-9757-F2B456A3A2F3}" srcOrd="1" destOrd="0" presId="urn:microsoft.com/office/officeart/2008/layout/LinedList"/>
    <dgm:cxn modelId="{D007F969-C069-F54D-904C-5EE720ACA38D}" type="presParOf" srcId="{332F17AF-1378-3D49-B17F-FCD3D573FA1F}" destId="{9A0781FC-5BA7-EF4B-8F16-A0E84692A877}" srcOrd="8" destOrd="0" presId="urn:microsoft.com/office/officeart/2008/layout/LinedList"/>
    <dgm:cxn modelId="{DE974F03-ECB8-C141-AB33-119B34D4803B}" type="presParOf" srcId="{332F17AF-1378-3D49-B17F-FCD3D573FA1F}" destId="{86980AFD-762A-104C-8824-4CAC6B0DA96A}" srcOrd="9" destOrd="0" presId="urn:microsoft.com/office/officeart/2008/layout/LinedList"/>
    <dgm:cxn modelId="{819A96DA-0B46-9746-AF98-FC786C74BCBD}" type="presParOf" srcId="{86980AFD-762A-104C-8824-4CAC6B0DA96A}" destId="{E0BEBEAD-352A-BC4B-A5C3-068CC1F9634D}" srcOrd="0" destOrd="0" presId="urn:microsoft.com/office/officeart/2008/layout/LinedList"/>
    <dgm:cxn modelId="{43A928B7-B3A2-7E47-B325-09148CF5015D}" type="presParOf" srcId="{86980AFD-762A-104C-8824-4CAC6B0DA96A}" destId="{B6B16DAC-F1EE-4C48-AF63-7887C1FDFD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8B854-A124-46B1-8128-16D7BE9A65CB}">
      <dsp:nvSpPr>
        <dsp:cNvPr id="0" name=""/>
        <dsp:cNvSpPr/>
      </dsp:nvSpPr>
      <dsp:spPr>
        <a:xfrm>
          <a:off x="1066386" y="569191"/>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346E4-E68A-4C7F-864C-5BC9940AE0EA}">
      <dsp:nvSpPr>
        <dsp:cNvPr id="0" name=""/>
        <dsp:cNvSpPr/>
      </dsp:nvSpPr>
      <dsp:spPr>
        <a:xfrm>
          <a:off x="656947" y="1633590"/>
          <a:ext cx="1488867" cy="111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Light"/>
              <a:ea typeface="Calibri Light"/>
              <a:cs typeface="Calibri Light"/>
            </a:rPr>
            <a:t>The need for digital payments is growing as people shift more and more toward online and card-based payment methods. </a:t>
          </a:r>
        </a:p>
      </dsp:txBody>
      <dsp:txXfrm>
        <a:off x="656947" y="1633590"/>
        <a:ext cx="1488867" cy="1119705"/>
      </dsp:txXfrm>
    </dsp:sp>
    <dsp:sp modelId="{5C9A2EFE-9E54-42FD-8A36-26597D80F9EE}">
      <dsp:nvSpPr>
        <dsp:cNvPr id="0" name=""/>
        <dsp:cNvSpPr/>
      </dsp:nvSpPr>
      <dsp:spPr>
        <a:xfrm>
          <a:off x="2815805" y="569191"/>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213F7-7AC7-4F15-8034-6247C94C61FF}">
      <dsp:nvSpPr>
        <dsp:cNvPr id="0" name=""/>
        <dsp:cNvSpPr/>
      </dsp:nvSpPr>
      <dsp:spPr>
        <a:xfrm>
          <a:off x="2406366" y="1633590"/>
          <a:ext cx="1488867" cy="111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Light"/>
              <a:ea typeface="Calibri Light"/>
              <a:cs typeface="Calibri Light"/>
            </a:rPr>
            <a:t>Credit card default is a major problem brought on by such a shift. The number of credit cards issued, and the overwhelming amount of debt owed by cardholders has quickly expanded as more and more customers rely on credit cards to pay for their routine purchases in brick-and-mortar stores and online.</a:t>
          </a:r>
        </a:p>
      </dsp:txBody>
      <dsp:txXfrm>
        <a:off x="2406366" y="1633590"/>
        <a:ext cx="1488867" cy="1119705"/>
      </dsp:txXfrm>
    </dsp:sp>
    <dsp:sp modelId="{3A4DF914-7B0B-4B26-97D8-F36D875FA330}">
      <dsp:nvSpPr>
        <dsp:cNvPr id="0" name=""/>
        <dsp:cNvSpPr/>
      </dsp:nvSpPr>
      <dsp:spPr>
        <a:xfrm>
          <a:off x="4565224" y="569191"/>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1C97-AC60-4315-8CB1-F0C267A602BA}">
      <dsp:nvSpPr>
        <dsp:cNvPr id="0" name=""/>
        <dsp:cNvSpPr/>
      </dsp:nvSpPr>
      <dsp:spPr>
        <a:xfrm>
          <a:off x="4155785" y="1633590"/>
          <a:ext cx="1488867" cy="111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Light"/>
              <a:ea typeface="Calibri Light"/>
              <a:cs typeface="Calibri Light"/>
            </a:rPr>
            <a:t>Therefore, the problems of credit card fraud and default must be addressed by all economic institutions. According to financial figures provided by the Federal Reserve, the default rate on credit card loans across all commercial banks is at an all-time high.</a:t>
          </a:r>
        </a:p>
      </dsp:txBody>
      <dsp:txXfrm>
        <a:off x="4155785" y="1633590"/>
        <a:ext cx="1488867" cy="1119705"/>
      </dsp:txXfrm>
    </dsp:sp>
    <dsp:sp modelId="{9C60055F-A381-4F7F-9BFA-2946ABD8E387}">
      <dsp:nvSpPr>
        <dsp:cNvPr id="0" name=""/>
        <dsp:cNvSpPr/>
      </dsp:nvSpPr>
      <dsp:spPr>
        <a:xfrm>
          <a:off x="1941095" y="3125512"/>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A504CD-7470-411C-B29E-F38C2692E397}">
      <dsp:nvSpPr>
        <dsp:cNvPr id="0" name=""/>
        <dsp:cNvSpPr/>
      </dsp:nvSpPr>
      <dsp:spPr>
        <a:xfrm>
          <a:off x="1531657" y="4189911"/>
          <a:ext cx="1488867" cy="111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Light" panose="020F0302020204030204"/>
              <a:ea typeface="Calibri Light" panose="020F0302020204030204"/>
              <a:cs typeface="Calibri Light" panose="020F0302020204030204"/>
            </a:rPr>
            <a:t>The main goal of this project is to find patterns among various factors such as age, gender, married status  and education with credit card default.</a:t>
          </a:r>
        </a:p>
      </dsp:txBody>
      <dsp:txXfrm>
        <a:off x="1531657" y="4189911"/>
        <a:ext cx="1488867" cy="1119705"/>
      </dsp:txXfrm>
    </dsp:sp>
    <dsp:sp modelId="{22AE1B05-6A3A-4B85-85A3-0F2D85760178}">
      <dsp:nvSpPr>
        <dsp:cNvPr id="0" name=""/>
        <dsp:cNvSpPr/>
      </dsp:nvSpPr>
      <dsp:spPr>
        <a:xfrm>
          <a:off x="3822596" y="3540228"/>
          <a:ext cx="669990" cy="669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4B628A-5FF0-469D-BD64-EFFB115EAD01}">
      <dsp:nvSpPr>
        <dsp:cNvPr id="0" name=""/>
        <dsp:cNvSpPr/>
      </dsp:nvSpPr>
      <dsp:spPr>
        <a:xfrm>
          <a:off x="3642126" y="4478246"/>
          <a:ext cx="1488867" cy="801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Calibri Light" panose="020F0302020204030204"/>
              <a:ea typeface="Calibri Light" panose="020F0302020204030204"/>
              <a:cs typeface="Calibri Light" panose="020F0302020204030204"/>
            </a:rPr>
            <a:t>Determining Z and P values using </a:t>
          </a:r>
          <a:r>
            <a:rPr lang="en-US" sz="1100" kern="1200" dirty="0" err="1">
              <a:latin typeface="Calibri Light" panose="020F0302020204030204"/>
              <a:ea typeface="Calibri Light" panose="020F0302020204030204"/>
              <a:cs typeface="Calibri Light" panose="020F0302020204030204"/>
            </a:rPr>
            <a:t>mcnemar’s</a:t>
          </a:r>
          <a:r>
            <a:rPr lang="en-US" sz="1100" kern="1200" dirty="0">
              <a:latin typeface="Calibri Light" panose="020F0302020204030204"/>
              <a:ea typeface="Calibri Light" panose="020F0302020204030204"/>
              <a:cs typeface="Calibri Light" panose="020F0302020204030204"/>
            </a:rPr>
            <a:t> test.</a:t>
          </a:r>
        </a:p>
      </dsp:txBody>
      <dsp:txXfrm>
        <a:off x="3642126" y="4478246"/>
        <a:ext cx="1488867" cy="8019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4293B-926E-904B-8F6F-BAF3F97954D0}">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5F0C5C-65E8-8446-92A6-2FFEAD4ED17E}">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test is apt for our hypothesis for following reasons: </a:t>
          </a:r>
        </a:p>
      </dsp:txBody>
      <dsp:txXfrm>
        <a:off x="0" y="665"/>
        <a:ext cx="6666833" cy="1090517"/>
      </dsp:txXfrm>
    </dsp:sp>
    <dsp:sp modelId="{8B229030-33BC-A74A-B19B-A828CB893506}">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B7F5EB1-74B1-5442-B2B9-41C381E1952D}">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The data we are using is discrete </a:t>
          </a:r>
        </a:p>
      </dsp:txBody>
      <dsp:txXfrm>
        <a:off x="0" y="1091183"/>
        <a:ext cx="6666833" cy="1090517"/>
      </dsp:txXfrm>
    </dsp:sp>
    <dsp:sp modelId="{42A0168C-37A3-E941-9CF8-2EC923D089DF}">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18949B-4360-A54D-9DDF-4D1411EBD11F}">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We can easily distinguish between different groups </a:t>
          </a:r>
        </a:p>
      </dsp:txBody>
      <dsp:txXfrm>
        <a:off x="0" y="2181701"/>
        <a:ext cx="6666833" cy="1090517"/>
      </dsp:txXfrm>
    </dsp:sp>
    <dsp:sp modelId="{FDBC41F0-1E92-4141-99F4-4CF67C2E6D79}">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91D0F9-2D0F-984D-AEFD-23DAEDE8D961}">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2X2 Contingency table give straight-forward end results </a:t>
          </a:r>
        </a:p>
      </dsp:txBody>
      <dsp:txXfrm>
        <a:off x="0" y="3272218"/>
        <a:ext cx="6666833" cy="1090517"/>
      </dsp:txXfrm>
    </dsp:sp>
    <dsp:sp modelId="{9A0781FC-5BA7-EF4B-8F16-A0E84692A877}">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BEBEAD-352A-BC4B-A5C3-068CC1F9634D}">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Suitable for pair-wise analysis </a:t>
          </a:r>
        </a:p>
      </dsp:txBody>
      <dsp:txXfrm>
        <a:off x="0" y="4362736"/>
        <a:ext cx="6666833" cy="109051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12/13/23</a:t>
            </a:fld>
            <a:endParaRPr lang="en-US"/>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a:p>
        </p:txBody>
      </p:sp>
    </p:spTree>
    <p:extLst>
      <p:ext uri="{BB962C8B-B14F-4D97-AF65-F5344CB8AC3E}">
        <p14:creationId xmlns:p14="http://schemas.microsoft.com/office/powerpoint/2010/main" val="2804804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a:p>
        </p:txBody>
      </p:sp>
    </p:spTree>
    <p:extLst>
      <p:ext uri="{BB962C8B-B14F-4D97-AF65-F5344CB8AC3E}">
        <p14:creationId xmlns:p14="http://schemas.microsoft.com/office/powerpoint/2010/main" val="184052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a:p>
        </p:txBody>
      </p:sp>
    </p:spTree>
    <p:extLst>
      <p:ext uri="{BB962C8B-B14F-4D97-AF65-F5344CB8AC3E}">
        <p14:creationId xmlns:p14="http://schemas.microsoft.com/office/powerpoint/2010/main" val="328544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11</a:t>
            </a:fld>
            <a:endParaRPr lang="en-US"/>
          </a:p>
        </p:txBody>
      </p:sp>
    </p:spTree>
    <p:extLst>
      <p:ext uri="{BB962C8B-B14F-4D97-AF65-F5344CB8AC3E}">
        <p14:creationId xmlns:p14="http://schemas.microsoft.com/office/powerpoint/2010/main" val="2020479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Credit card default analysis</a:t>
            </a:r>
          </a:p>
        </p:txBody>
      </p:sp>
      <p:pic>
        <p:nvPicPr>
          <p:cNvPr id="2050" name="Picture 2" descr="old credit card machine gif - Drawing Attention Newsletter Photo Exhibition">
            <a:extLst>
              <a:ext uri="{FF2B5EF4-FFF2-40B4-BE49-F238E27FC236}">
                <a16:creationId xmlns:a16="http://schemas.microsoft.com/office/drawing/2014/main" id="{E632134B-42B3-85B8-8DB2-F00293396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 y="10138"/>
            <a:ext cx="12192000" cy="6159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8C4C52-C1E6-FD8C-F44B-5D372CEE4011}"/>
              </a:ext>
            </a:extLst>
          </p:cNvPr>
          <p:cNvSpPr txBox="1"/>
          <p:nvPr/>
        </p:nvSpPr>
        <p:spPr>
          <a:xfrm>
            <a:off x="2161310" y="6346612"/>
            <a:ext cx="9956800" cy="646331"/>
          </a:xfrm>
          <a:prstGeom prst="rect">
            <a:avLst/>
          </a:prstGeom>
          <a:noFill/>
        </p:spPr>
        <p:txBody>
          <a:bodyPr wrap="square">
            <a:spAutoFit/>
          </a:bodyPr>
          <a:lstStyle/>
          <a:p>
            <a:r>
              <a:rPr lang="en-US" sz="1800" dirty="0">
                <a:solidFill>
                  <a:schemeClr val="bg1"/>
                </a:solidFill>
              </a:rPr>
              <a:t>Presented </a:t>
            </a:r>
            <a:r>
              <a:rPr lang="en-US" dirty="0">
                <a:solidFill>
                  <a:schemeClr val="bg1"/>
                </a:solidFill>
              </a:rPr>
              <a:t>b</a:t>
            </a:r>
            <a:r>
              <a:rPr lang="en-US" sz="1800" dirty="0">
                <a:solidFill>
                  <a:schemeClr val="bg1"/>
                </a:solidFill>
              </a:rPr>
              <a:t>y:                </a:t>
            </a:r>
            <a:r>
              <a:rPr lang="en-US" sz="1800" dirty="0">
                <a:solidFill>
                  <a:schemeClr val="tx2">
                    <a:lumMod val="90000"/>
                    <a:lumOff val="10000"/>
                  </a:schemeClr>
                </a:solidFill>
              </a:rPr>
              <a:t>Balusu Chaitanya Prudvi | Aadesh Patil | Vaishnavi Kanetkar | Shingala Harsh</a:t>
            </a:r>
          </a:p>
          <a:p>
            <a:pPr indent="-22860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0994975-71B1-851B-03C8-DE313D2F4293}"/>
              </a:ext>
            </a:extLst>
          </p:cNvPr>
          <p:cNvSpPr/>
          <p:nvPr/>
        </p:nvSpPr>
        <p:spPr>
          <a:xfrm>
            <a:off x="-56877" y="1624821"/>
            <a:ext cx="3293795" cy="1754326"/>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CREDIT CARD</a:t>
            </a:r>
          </a:p>
        </p:txBody>
      </p:sp>
      <p:sp>
        <p:nvSpPr>
          <p:cNvPr id="6" name="TextBox 5">
            <a:extLst>
              <a:ext uri="{FF2B5EF4-FFF2-40B4-BE49-F238E27FC236}">
                <a16:creationId xmlns:a16="http://schemas.microsoft.com/office/drawing/2014/main" id="{4B15246A-E246-A84F-1694-C32FDD091D49}"/>
              </a:ext>
            </a:extLst>
          </p:cNvPr>
          <p:cNvSpPr txBox="1"/>
          <p:nvPr/>
        </p:nvSpPr>
        <p:spPr>
          <a:xfrm>
            <a:off x="8948488" y="1570183"/>
            <a:ext cx="3240464" cy="1754326"/>
          </a:xfrm>
          <a:prstGeom prst="rect">
            <a:avLst/>
          </a:prstGeom>
          <a:noFill/>
        </p:spPr>
        <p:txBody>
          <a:bodyPr wrap="square">
            <a:spAutoFit/>
          </a:bodyPr>
          <a:lstStyle/>
          <a:p>
            <a:r>
              <a:rPr lang="en-US" sz="5400" b="0" cap="none" spc="0" dirty="0">
                <a:ln w="0"/>
                <a:solidFill>
                  <a:schemeClr val="accent1"/>
                </a:solidFill>
                <a:effectLst>
                  <a:outerShdw blurRad="38100" dist="25400" dir="5400000" algn="ctr" rotWithShape="0">
                    <a:srgbClr val="6E747A">
                      <a:alpha val="43000"/>
                    </a:srgbClr>
                  </a:outerShdw>
                </a:effectLst>
              </a:rPr>
              <a:t>DEFAULT ANALYSIS</a:t>
            </a:r>
            <a:endParaRPr lang="en-US" sz="5400" dirty="0"/>
          </a:p>
        </p:txBody>
      </p:sp>
      <p:pic>
        <p:nvPicPr>
          <p:cNvPr id="8" name="Picture 7">
            <a:extLst>
              <a:ext uri="{FF2B5EF4-FFF2-40B4-BE49-F238E27FC236}">
                <a16:creationId xmlns:a16="http://schemas.microsoft.com/office/drawing/2014/main" id="{C096A301-4D8C-EE77-9ECD-1A20D20D26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1027" y="-621"/>
            <a:ext cx="2414016" cy="478161"/>
          </a:xfrm>
          <a:prstGeom prst="rect">
            <a:avLst/>
          </a:prstGeom>
          <a:noFill/>
          <a:ln>
            <a:noFill/>
          </a:ln>
        </p:spPr>
      </p:pic>
    </p:spTree>
    <p:extLst>
      <p:ext uri="{BB962C8B-B14F-4D97-AF65-F5344CB8AC3E}">
        <p14:creationId xmlns:p14="http://schemas.microsoft.com/office/powerpoint/2010/main" val="40414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4"/>
                                        </p:tgtEl>
                                        <p:attrNameLst>
                                          <p:attrName>style.color</p:attrName>
                                        </p:attrNameLst>
                                      </p:cBhvr>
                                      <p:to>
                                        <p:clrVal>
                                          <a:schemeClr val="accent2"/>
                                        </p:clrVal>
                                      </p:to>
                                    </p:set>
                                    <p:set>
                                      <p:cBhvr>
                                        <p:cTn id="7" dur="500" fill="hold"/>
                                        <p:tgtEl>
                                          <p:spTgt spid="4"/>
                                        </p:tgtEl>
                                        <p:attrNameLst>
                                          <p:attrName>fillcolor</p:attrName>
                                        </p:attrNameLst>
                                      </p:cBhvr>
                                      <p:to>
                                        <p:clrVal>
                                          <a:schemeClr val="accent2"/>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2E805-CF1B-A013-F064-3B0185AE3C30}"/>
              </a:ext>
            </a:extLst>
          </p:cNvPr>
          <p:cNvSpPr>
            <a:spLocks noGrp="1"/>
          </p:cNvSpPr>
          <p:nvPr>
            <p:ph type="title"/>
          </p:nvPr>
        </p:nvSpPr>
        <p:spPr>
          <a:xfrm>
            <a:off x="461273" y="52815"/>
            <a:ext cx="3115265" cy="1198180"/>
          </a:xfrm>
        </p:spPr>
        <p:txBody>
          <a:bodyPr vert="horz" lIns="91440" tIns="45720" rIns="91440" bIns="45720" rtlCol="0" anchor="b">
            <a:normAutofit/>
          </a:bodyPr>
          <a:lstStyle/>
          <a:p>
            <a:pPr algn="r"/>
            <a:r>
              <a:rPr lang="en-US" sz="3100" kern="1200" dirty="0">
                <a:solidFill>
                  <a:srgbClr val="FFFFFF"/>
                </a:solidFill>
                <a:effectLst/>
                <a:latin typeface="+mj-lt"/>
                <a:ea typeface="+mj-ea"/>
                <a:cs typeface="+mj-cs"/>
              </a:rPr>
              <a:t>RESULTS</a:t>
            </a:r>
            <a:br>
              <a:rPr lang="en-US" sz="3100" kern="1200" dirty="0">
                <a:solidFill>
                  <a:srgbClr val="FFFFFF"/>
                </a:solidFill>
                <a:effectLst/>
                <a:latin typeface="+mj-lt"/>
                <a:ea typeface="+mj-ea"/>
                <a:cs typeface="+mj-cs"/>
              </a:rPr>
            </a:br>
            <a:endParaRPr lang="en-US" sz="31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99B5C63E-9C6D-6018-06EF-4D2F903745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4936" y="-3717"/>
            <a:ext cx="2414016" cy="478161"/>
          </a:xfrm>
          <a:prstGeom prst="rect">
            <a:avLst/>
          </a:prstGeom>
          <a:noFill/>
          <a:ln>
            <a:noFill/>
          </a:ln>
        </p:spPr>
      </p:pic>
      <p:sp>
        <p:nvSpPr>
          <p:cNvPr id="4" name="TextBox 3">
            <a:extLst>
              <a:ext uri="{FF2B5EF4-FFF2-40B4-BE49-F238E27FC236}">
                <a16:creationId xmlns:a16="http://schemas.microsoft.com/office/drawing/2014/main" id="{85D4CC5B-D607-E7D8-262E-90FFD3B6B1D1}"/>
              </a:ext>
            </a:extLst>
          </p:cNvPr>
          <p:cNvSpPr txBox="1"/>
          <p:nvPr/>
        </p:nvSpPr>
        <p:spPr>
          <a:xfrm>
            <a:off x="4288221" y="651196"/>
            <a:ext cx="7635924"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P values are &lt; 0.01</a:t>
            </a:r>
          </a:p>
          <a:p>
            <a:pPr marL="285750" indent="-285750">
              <a:lnSpc>
                <a:spcPct val="200000"/>
              </a:lnSpc>
              <a:buFont typeface="Arial" panose="020B0604020202020204" pitchFamily="34" charset="0"/>
              <a:buChar char="•"/>
            </a:pPr>
            <a:r>
              <a:rPr lang="en-US" dirty="0"/>
              <a:t>Reject Null Hypothesis</a:t>
            </a:r>
          </a:p>
          <a:p>
            <a:pPr marL="285750" indent="-285750">
              <a:lnSpc>
                <a:spcPct val="200000"/>
              </a:lnSpc>
              <a:buFont typeface="Arial" panose="020B0604020202020204" pitchFamily="34" charset="0"/>
              <a:buChar char="•"/>
            </a:pPr>
            <a:r>
              <a:rPr lang="en-US" sz="1800" b="0" i="0" dirty="0">
                <a:solidFill>
                  <a:schemeClr val="tx1"/>
                </a:solidFill>
                <a:effectLst/>
              </a:rPr>
              <a:t>A significant relationship exists between </a:t>
            </a:r>
            <a:r>
              <a:rPr lang="en-US" sz="1800" dirty="0">
                <a:solidFill>
                  <a:schemeClr val="tx1"/>
                </a:solidFill>
              </a:rPr>
              <a:t>marital status</a:t>
            </a:r>
            <a:r>
              <a:rPr lang="en-US" sz="1800" b="0" i="0" dirty="0">
                <a:solidFill>
                  <a:schemeClr val="tx1"/>
                </a:solidFill>
                <a:effectLst/>
              </a:rPr>
              <a:t> and the likelihood of defaulting on credit card payments</a:t>
            </a:r>
            <a:r>
              <a:rPr lang="en-US" dirty="0"/>
              <a:t>.</a:t>
            </a:r>
          </a:p>
        </p:txBody>
      </p:sp>
    </p:spTree>
    <p:extLst>
      <p:ext uri="{BB962C8B-B14F-4D97-AF65-F5344CB8AC3E}">
        <p14:creationId xmlns:p14="http://schemas.microsoft.com/office/powerpoint/2010/main" val="350336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66722" y="74420"/>
            <a:ext cx="3201366" cy="1384926"/>
          </a:xfrm>
        </p:spPr>
        <p:txBody>
          <a:bodyPr vert="horz" lIns="91440" tIns="45720" rIns="91440" bIns="45720" rtlCol="0" anchor="b">
            <a:normAutofit/>
          </a:bodyPr>
          <a:lstStyle/>
          <a:p>
            <a:pPr algn="ctr"/>
            <a:r>
              <a:rPr lang="en-US" sz="3100" kern="1200" dirty="0">
                <a:solidFill>
                  <a:srgbClr val="FFFFFF"/>
                </a:solidFill>
                <a:latin typeface="+mj-lt"/>
                <a:ea typeface="+mj-ea"/>
                <a:cs typeface="+mj-cs"/>
              </a:rPr>
              <a:t>Hypothesis </a:t>
            </a:r>
            <a:r>
              <a:rPr lang="en-US" sz="3100" dirty="0">
                <a:solidFill>
                  <a:srgbClr val="FFFFFF"/>
                </a:solidFill>
              </a:rPr>
              <a:t>III</a:t>
            </a: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sp>
        <p:nvSpPr>
          <p:cNvPr id="7" name="Content Placeholder 6">
            <a:extLst>
              <a:ext uri="{FF2B5EF4-FFF2-40B4-BE49-F238E27FC236}">
                <a16:creationId xmlns:a16="http://schemas.microsoft.com/office/drawing/2014/main" id="{19146598-659A-2A94-D72B-E8F194A20662}"/>
              </a:ext>
            </a:extLst>
          </p:cNvPr>
          <p:cNvSpPr>
            <a:spLocks noGrp="1"/>
          </p:cNvSpPr>
          <p:nvPr>
            <p:ph sz="quarter" idx="10"/>
          </p:nvPr>
        </p:nvSpPr>
        <p:spPr>
          <a:xfrm>
            <a:off x="4230255" y="649480"/>
            <a:ext cx="7647709" cy="2527829"/>
          </a:xfrm>
        </p:spPr>
        <p:txBody>
          <a:bodyPr vert="horz" lIns="91440" tIns="45720" rIns="91440" bIns="45720" rtlCol="0" anchor="ctr">
            <a:normAutofit/>
          </a:bodyPr>
          <a:lstStyle/>
          <a:p>
            <a:pPr marL="0" indent="0" algn="just">
              <a:buNone/>
            </a:pPr>
            <a:r>
              <a:rPr lang="en-US" sz="2400" b="1" i="0" dirty="0">
                <a:solidFill>
                  <a:schemeClr val="tx1"/>
                </a:solidFill>
                <a:effectLst/>
              </a:rPr>
              <a:t>Null Hypothesis (H0): </a:t>
            </a:r>
            <a:r>
              <a:rPr lang="en-US" sz="2400" b="0" i="0" dirty="0">
                <a:solidFill>
                  <a:schemeClr val="tx1"/>
                </a:solidFill>
                <a:effectLst/>
              </a:rPr>
              <a:t>There is no significant relationship between age and the likelihood of defaulting on credit card payments.</a:t>
            </a:r>
            <a:endParaRPr lang="en-US" sz="2400" dirty="0">
              <a:solidFill>
                <a:schemeClr val="tx1"/>
              </a:solidFill>
            </a:endParaRPr>
          </a:p>
          <a:p>
            <a:pPr marL="0" indent="0" algn="just">
              <a:buNone/>
            </a:pPr>
            <a:r>
              <a:rPr lang="en-US" sz="2400" b="1" i="0" dirty="0">
                <a:solidFill>
                  <a:schemeClr val="tx1"/>
                </a:solidFill>
                <a:effectLst/>
              </a:rPr>
              <a:t>Alternative Hypothesis (H1): </a:t>
            </a:r>
            <a:r>
              <a:rPr lang="en-US" sz="2400" b="0" i="0" dirty="0">
                <a:solidFill>
                  <a:schemeClr val="tx1"/>
                </a:solidFill>
                <a:effectLst/>
              </a:rPr>
              <a:t>There is a significant relationship between age and the likelihood of defaulting on credit card payments.</a:t>
            </a:r>
          </a:p>
        </p:txBody>
      </p:sp>
      <p:pic>
        <p:nvPicPr>
          <p:cNvPr id="2" name="Picture 1">
            <a:extLst>
              <a:ext uri="{FF2B5EF4-FFF2-40B4-BE49-F238E27FC236}">
                <a16:creationId xmlns:a16="http://schemas.microsoft.com/office/drawing/2014/main" id="{0530EBCF-8DD9-2CF8-7C92-72EE04346A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4936" y="-906"/>
            <a:ext cx="2414016" cy="478161"/>
          </a:xfrm>
          <a:prstGeom prst="rect">
            <a:avLst/>
          </a:prstGeom>
          <a:noFill/>
          <a:ln>
            <a:noFill/>
          </a:ln>
        </p:spPr>
      </p:pic>
      <p:pic>
        <p:nvPicPr>
          <p:cNvPr id="1026" name="Picture 2" descr="How to Bypass Credit Card Age Verification Easily in 2022?">
            <a:extLst>
              <a:ext uri="{FF2B5EF4-FFF2-40B4-BE49-F238E27FC236}">
                <a16:creationId xmlns:a16="http://schemas.microsoft.com/office/drawing/2014/main" id="{C748094A-0FA5-2440-A8E5-F2BE5BDD39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30" t="5339" r="15815" b="28539"/>
          <a:stretch/>
        </p:blipFill>
        <p:spPr bwMode="auto">
          <a:xfrm rot="16200000">
            <a:off x="-605793" y="2840412"/>
            <a:ext cx="5249401" cy="25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34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C6CAB-6AFB-FA24-5821-82256A44B470}"/>
              </a:ext>
            </a:extLst>
          </p:cNvPr>
          <p:cNvSpPr>
            <a:spLocks noGrp="1"/>
          </p:cNvSpPr>
          <p:nvPr>
            <p:ph type="title"/>
          </p:nvPr>
        </p:nvSpPr>
        <p:spPr>
          <a:xfrm>
            <a:off x="-5750" y="144836"/>
            <a:ext cx="4043576" cy="2501979"/>
          </a:xfrm>
        </p:spPr>
        <p:txBody>
          <a:bodyPr vert="horz" lIns="91440" tIns="45720" rIns="91440" bIns="45720" rtlCol="0" anchor="b">
            <a:normAutofit/>
          </a:bodyPr>
          <a:lstStyle/>
          <a:p>
            <a:pPr algn="ctr"/>
            <a:r>
              <a:rPr lang="en-US" sz="3400" dirty="0">
                <a:solidFill>
                  <a:srgbClr val="FFFFFF"/>
                </a:solidFill>
              </a:rPr>
              <a:t>Contingency table for Age vs Credit default </a:t>
            </a:r>
            <a:endParaRPr lang="en-US" sz="3400" dirty="0"/>
          </a:p>
        </p:txBody>
      </p:sp>
      <p:sp>
        <p:nvSpPr>
          <p:cNvPr id="3" name="Text Placeholder 2">
            <a:extLst>
              <a:ext uri="{FF2B5EF4-FFF2-40B4-BE49-F238E27FC236}">
                <a16:creationId xmlns:a16="http://schemas.microsoft.com/office/drawing/2014/main" id="{8CBB91C2-9E10-EF48-D231-82B1D9EEC25C}"/>
              </a:ext>
            </a:extLst>
          </p:cNvPr>
          <p:cNvSpPr>
            <a:spLocks noGrp="1"/>
          </p:cNvSpPr>
          <p:nvPr>
            <p:ph type="body" sz="quarter" idx="12"/>
          </p:nvPr>
        </p:nvSpPr>
        <p:spPr>
          <a:xfrm>
            <a:off x="3953062" y="270446"/>
            <a:ext cx="3781154" cy="6337384"/>
          </a:xfrm>
        </p:spPr>
        <p:txBody>
          <a:bodyPr vert="horz" lIns="91440" tIns="45720" rIns="91440" bIns="45720" rtlCol="0" anchor="ctr">
            <a:normAutofit/>
          </a:bodyPr>
          <a:lstStyle/>
          <a:p>
            <a:pPr algn="ctr">
              <a:lnSpc>
                <a:spcPct val="90000"/>
              </a:lnSpc>
            </a:pPr>
            <a:r>
              <a:rPr lang="en-US" sz="2400" b="1" dirty="0">
                <a:solidFill>
                  <a:srgbClr val="374151"/>
                </a:solidFill>
                <a:ea typeface="+mn-lt"/>
                <a:cs typeface="+mn-lt"/>
              </a:rPr>
              <a:t>Concordant pairs </a:t>
            </a:r>
            <a:endParaRPr lang="en-US" sz="2400" dirty="0">
              <a:solidFill>
                <a:srgbClr val="FFFFFF"/>
              </a:solidFill>
              <a:ea typeface="+mn-lt"/>
              <a:cs typeface="+mn-lt"/>
            </a:endParaRPr>
          </a:p>
          <a:p>
            <a:pPr algn="ctr">
              <a:lnSpc>
                <a:spcPct val="90000"/>
              </a:lnSpc>
            </a:pPr>
            <a:r>
              <a:rPr lang="en-US" sz="2400" dirty="0">
                <a:solidFill>
                  <a:srgbClr val="374151"/>
                </a:solidFill>
                <a:ea typeface="+mn-lt"/>
                <a:cs typeface="+mn-lt"/>
              </a:rPr>
              <a:t>(CONTROL=TREATMENT=0 or CONTROL=TREATMENT=1),</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rPr>
              <a:t>Significantly high</a:t>
            </a:r>
            <a:endParaRPr lang="en-US" sz="2400" b="1" dirty="0"/>
          </a:p>
          <a:p>
            <a:pPr algn="ctr">
              <a:lnSpc>
                <a:spcPct val="90000"/>
              </a:lnSpc>
            </a:pPr>
            <a:endParaRPr lang="en-US" sz="2400" b="1"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highlight>
                  <a:srgbClr val="FFFF00"/>
                </a:highlight>
              </a:rPr>
              <a:t>Accept</a:t>
            </a:r>
            <a:r>
              <a:rPr lang="en-US" sz="2400" b="1" dirty="0">
                <a:solidFill>
                  <a:srgbClr val="374151"/>
                </a:solidFill>
              </a:rPr>
              <a:t> null hypothes</a:t>
            </a:r>
            <a:r>
              <a:rPr lang="en-US" sz="2400" dirty="0">
                <a:solidFill>
                  <a:srgbClr val="374151"/>
                </a:solidFill>
              </a:rPr>
              <a:t>is</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dirty="0">
                <a:solidFill>
                  <a:srgbClr val="374151"/>
                </a:solidFill>
              </a:rPr>
              <a:t>Or else</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highlight>
                  <a:srgbClr val="FFFF00"/>
                </a:highlight>
              </a:rPr>
              <a:t>Reject</a:t>
            </a:r>
            <a:r>
              <a:rPr lang="en-US" sz="2400" b="1" dirty="0">
                <a:solidFill>
                  <a:srgbClr val="374151"/>
                </a:solidFill>
              </a:rPr>
              <a:t> </a:t>
            </a:r>
            <a:r>
              <a:rPr lang="en-US" sz="2400" b="1" dirty="0">
                <a:solidFill>
                  <a:srgbClr val="374151"/>
                </a:solidFill>
                <a:ea typeface="+mn-lt"/>
                <a:cs typeface="+mn-lt"/>
              </a:rPr>
              <a:t>null hypothesis</a:t>
            </a:r>
            <a:endParaRPr lang="en-US" sz="2400" b="1" dirty="0">
              <a:solidFill>
                <a:srgbClr val="374151"/>
              </a:solidFill>
            </a:endParaRPr>
          </a:p>
        </p:txBody>
      </p:sp>
      <p:sp>
        <p:nvSpPr>
          <p:cNvPr id="6" name="Slide Number Placeholder 5">
            <a:extLst>
              <a:ext uri="{FF2B5EF4-FFF2-40B4-BE49-F238E27FC236}">
                <a16:creationId xmlns:a16="http://schemas.microsoft.com/office/drawing/2014/main" id="{685948A1-22F7-64E7-8381-F48AE3A46EE5}"/>
              </a:ext>
            </a:extLst>
          </p:cNvPr>
          <p:cNvSpPr>
            <a:spLocks noGrp="1"/>
          </p:cNvSpPr>
          <p:nvPr>
            <p:ph type="sldNum" sz="quarter" idx="4"/>
          </p:nvPr>
        </p:nvSpPr>
        <p:spPr>
          <a:xfrm>
            <a:off x="11704320" y="6455664"/>
            <a:ext cx="448056" cy="365125"/>
          </a:xfrm>
        </p:spPr>
        <p:txBody>
          <a:bodyPr vert="horz" lIns="91440" tIns="45720" rIns="91440" bIns="45720" rtlCol="0" anchor="ctr">
            <a:normAutofit/>
          </a:bodyPr>
          <a:lstStyle/>
          <a:p>
            <a:pPr>
              <a:spcAft>
                <a:spcPts val="600"/>
              </a:spcAft>
              <a:defRPr/>
            </a:pPr>
            <a:fld id="{8D1FC6F8-0BCD-47E9-9C64-690771D9C143}" type="slidenum">
              <a:rPr lang="en-US" sz="1100">
                <a:solidFill>
                  <a:schemeClr val="tx1">
                    <a:lumMod val="50000"/>
                    <a:lumOff val="50000"/>
                  </a:schemeClr>
                </a:solidFill>
              </a:rPr>
              <a:pPr>
                <a:spcAft>
                  <a:spcPts val="600"/>
                </a:spcAft>
                <a:defRPr/>
              </a:pPr>
              <a:t>12</a:t>
            </a:fld>
            <a:endParaRPr lang="en-US" sz="1100">
              <a:solidFill>
                <a:schemeClr val="tx1">
                  <a:lumMod val="50000"/>
                  <a:lumOff val="50000"/>
                </a:schemeClr>
              </a:solidFill>
            </a:endParaRPr>
          </a:p>
        </p:txBody>
      </p:sp>
      <p:pic>
        <p:nvPicPr>
          <p:cNvPr id="9" name="Picture 8" descr="A blue and white box with black text&#10;&#10;Description automatically generated">
            <a:extLst>
              <a:ext uri="{FF2B5EF4-FFF2-40B4-BE49-F238E27FC236}">
                <a16:creationId xmlns:a16="http://schemas.microsoft.com/office/drawing/2014/main" id="{0A9C8190-8087-312C-3346-F8ED79E795FE}"/>
              </a:ext>
            </a:extLst>
          </p:cNvPr>
          <p:cNvPicPr>
            <a:picLocks noChangeAspect="1"/>
          </p:cNvPicPr>
          <p:nvPr/>
        </p:nvPicPr>
        <p:blipFill>
          <a:blip r:embed="rId2"/>
          <a:stretch>
            <a:fillRect/>
          </a:stretch>
        </p:blipFill>
        <p:spPr>
          <a:xfrm>
            <a:off x="7494940" y="4243675"/>
            <a:ext cx="4746101" cy="1233778"/>
          </a:xfrm>
          <a:prstGeom prst="rect">
            <a:avLst/>
          </a:prstGeom>
        </p:spPr>
      </p:pic>
      <p:grpSp>
        <p:nvGrpSpPr>
          <p:cNvPr id="18" name="Group 17">
            <a:extLst>
              <a:ext uri="{FF2B5EF4-FFF2-40B4-BE49-F238E27FC236}">
                <a16:creationId xmlns:a16="http://schemas.microsoft.com/office/drawing/2014/main" id="{DAAA6507-20C6-C30E-5DEE-C63FBC4EF933}"/>
              </a:ext>
            </a:extLst>
          </p:cNvPr>
          <p:cNvGrpSpPr/>
          <p:nvPr/>
        </p:nvGrpSpPr>
        <p:grpSpPr>
          <a:xfrm>
            <a:off x="5835472" y="2269060"/>
            <a:ext cx="26101" cy="3337946"/>
            <a:chOff x="5835472" y="2269060"/>
            <a:chExt cx="26101" cy="3337946"/>
          </a:xfrm>
        </p:grpSpPr>
        <p:cxnSp>
          <p:nvCxnSpPr>
            <p:cNvPr id="5" name="Straight Arrow Connector 4">
              <a:extLst>
                <a:ext uri="{FF2B5EF4-FFF2-40B4-BE49-F238E27FC236}">
                  <a16:creationId xmlns:a16="http://schemas.microsoft.com/office/drawing/2014/main" id="{F8956690-BEB8-483B-0127-1B646A2741F5}"/>
                </a:ext>
              </a:extLst>
            </p:cNvPr>
            <p:cNvCxnSpPr/>
            <p:nvPr/>
          </p:nvCxnSpPr>
          <p:spPr>
            <a:xfrm>
              <a:off x="5859250" y="2269060"/>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A672CD-606A-4535-25E1-EB9A95D6B841}"/>
                </a:ext>
              </a:extLst>
            </p:cNvPr>
            <p:cNvCxnSpPr/>
            <p:nvPr/>
          </p:nvCxnSpPr>
          <p:spPr>
            <a:xfrm>
              <a:off x="5859250" y="3154234"/>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B20B74-EF47-DD97-CE5A-82987D509469}"/>
                </a:ext>
              </a:extLst>
            </p:cNvPr>
            <p:cNvCxnSpPr/>
            <p:nvPr/>
          </p:nvCxnSpPr>
          <p:spPr>
            <a:xfrm>
              <a:off x="5835472" y="5177238"/>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43D367-DACB-0735-6459-70C752224B4F}"/>
                </a:ext>
              </a:extLst>
            </p:cNvPr>
            <p:cNvCxnSpPr/>
            <p:nvPr/>
          </p:nvCxnSpPr>
          <p:spPr>
            <a:xfrm>
              <a:off x="5861573" y="4141132"/>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F047514C-3F88-3B32-9563-AC3E70544DDD}"/>
              </a:ext>
            </a:extLst>
          </p:cNvPr>
          <p:cNvPicPr>
            <a:picLocks noChangeAspect="1"/>
          </p:cNvPicPr>
          <p:nvPr/>
        </p:nvPicPr>
        <p:blipFill>
          <a:blip r:embed="rId3"/>
          <a:stretch>
            <a:fillRect/>
          </a:stretch>
        </p:blipFill>
        <p:spPr>
          <a:xfrm>
            <a:off x="7783075" y="1500413"/>
            <a:ext cx="4059936" cy="2396829"/>
          </a:xfrm>
          <a:prstGeom prst="rect">
            <a:avLst/>
          </a:prstGeom>
        </p:spPr>
      </p:pic>
      <p:pic>
        <p:nvPicPr>
          <p:cNvPr id="20" name="Picture 19">
            <a:extLst>
              <a:ext uri="{FF2B5EF4-FFF2-40B4-BE49-F238E27FC236}">
                <a16:creationId xmlns:a16="http://schemas.microsoft.com/office/drawing/2014/main" id="{6B693C67-264C-EAD4-F85B-6B45BA5E46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74936" y="-998"/>
            <a:ext cx="2414016" cy="478161"/>
          </a:xfrm>
          <a:prstGeom prst="rect">
            <a:avLst/>
          </a:prstGeom>
          <a:noFill/>
          <a:ln>
            <a:noFill/>
          </a:ln>
        </p:spPr>
      </p:pic>
    </p:spTree>
    <p:extLst>
      <p:ext uri="{BB962C8B-B14F-4D97-AF65-F5344CB8AC3E}">
        <p14:creationId xmlns:p14="http://schemas.microsoft.com/office/powerpoint/2010/main" val="261298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2E805-CF1B-A013-F064-3B0185AE3C30}"/>
              </a:ext>
            </a:extLst>
          </p:cNvPr>
          <p:cNvSpPr>
            <a:spLocks noGrp="1"/>
          </p:cNvSpPr>
          <p:nvPr>
            <p:ph type="title"/>
          </p:nvPr>
        </p:nvSpPr>
        <p:spPr>
          <a:xfrm>
            <a:off x="461273" y="52815"/>
            <a:ext cx="3115265" cy="1198180"/>
          </a:xfrm>
        </p:spPr>
        <p:txBody>
          <a:bodyPr vert="horz" lIns="91440" tIns="45720" rIns="91440" bIns="45720" rtlCol="0" anchor="b">
            <a:normAutofit/>
          </a:bodyPr>
          <a:lstStyle/>
          <a:p>
            <a:pPr algn="r"/>
            <a:r>
              <a:rPr lang="en-US" sz="3100" kern="1200" dirty="0">
                <a:solidFill>
                  <a:srgbClr val="FFFFFF"/>
                </a:solidFill>
                <a:effectLst/>
                <a:latin typeface="+mj-lt"/>
                <a:ea typeface="+mj-ea"/>
                <a:cs typeface="+mj-cs"/>
              </a:rPr>
              <a:t>RESULTS</a:t>
            </a:r>
            <a:br>
              <a:rPr lang="en-US" sz="3100" kern="1200" dirty="0">
                <a:solidFill>
                  <a:srgbClr val="FFFFFF"/>
                </a:solidFill>
                <a:effectLst/>
                <a:latin typeface="+mj-lt"/>
                <a:ea typeface="+mj-ea"/>
                <a:cs typeface="+mj-cs"/>
              </a:rPr>
            </a:br>
            <a:endParaRPr lang="en-US" sz="3100" kern="1200" dirty="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99B5C63E-9C6D-6018-06EF-4D2F903745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4936" y="-3717"/>
            <a:ext cx="2414016" cy="478161"/>
          </a:xfrm>
          <a:prstGeom prst="rect">
            <a:avLst/>
          </a:prstGeom>
          <a:noFill/>
          <a:ln>
            <a:noFill/>
          </a:ln>
        </p:spPr>
      </p:pic>
      <p:sp>
        <p:nvSpPr>
          <p:cNvPr id="4" name="TextBox 3">
            <a:extLst>
              <a:ext uri="{FF2B5EF4-FFF2-40B4-BE49-F238E27FC236}">
                <a16:creationId xmlns:a16="http://schemas.microsoft.com/office/drawing/2014/main" id="{85D4CC5B-D607-E7D8-262E-90FFD3B6B1D1}"/>
              </a:ext>
            </a:extLst>
          </p:cNvPr>
          <p:cNvSpPr txBox="1"/>
          <p:nvPr/>
        </p:nvSpPr>
        <p:spPr>
          <a:xfrm>
            <a:off x="4288221" y="651196"/>
            <a:ext cx="7635924"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P values are &lt; 0.01</a:t>
            </a:r>
          </a:p>
          <a:p>
            <a:pPr marL="285750" indent="-285750">
              <a:lnSpc>
                <a:spcPct val="200000"/>
              </a:lnSpc>
              <a:buFont typeface="Arial" panose="020B0604020202020204" pitchFamily="34" charset="0"/>
              <a:buChar char="•"/>
            </a:pPr>
            <a:r>
              <a:rPr lang="en-US" dirty="0"/>
              <a:t>Reject Null Hypothesis</a:t>
            </a:r>
          </a:p>
          <a:p>
            <a:pPr marL="285750" indent="-285750">
              <a:lnSpc>
                <a:spcPct val="200000"/>
              </a:lnSpc>
              <a:buFont typeface="Arial" panose="020B0604020202020204" pitchFamily="34" charset="0"/>
              <a:buChar char="•"/>
            </a:pPr>
            <a:r>
              <a:rPr lang="en-US" dirty="0"/>
              <a:t>There is a significant relationship between age and the likelihood of defaulting on credit card payments.</a:t>
            </a:r>
          </a:p>
        </p:txBody>
      </p:sp>
    </p:spTree>
    <p:extLst>
      <p:ext uri="{BB962C8B-B14F-4D97-AF65-F5344CB8AC3E}">
        <p14:creationId xmlns:p14="http://schemas.microsoft.com/office/powerpoint/2010/main" val="43131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2E805-CF1B-A013-F064-3B0185AE3C30}"/>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3100" kern="1200">
                <a:solidFill>
                  <a:srgbClr val="FFFFFF"/>
                </a:solidFill>
                <a:effectLst/>
                <a:latin typeface="+mj-lt"/>
                <a:ea typeface="+mj-ea"/>
                <a:cs typeface="+mj-cs"/>
              </a:rPr>
              <a:t>Robust Mcnemar’s Test </a:t>
            </a:r>
            <a:br>
              <a:rPr lang="en-US" sz="3100" kern="1200">
                <a:solidFill>
                  <a:srgbClr val="FFFFFF"/>
                </a:solidFill>
                <a:effectLst/>
                <a:latin typeface="+mj-lt"/>
                <a:ea typeface="+mj-ea"/>
                <a:cs typeface="+mj-cs"/>
              </a:rPr>
            </a:br>
            <a:endParaRPr lang="en-US" sz="3100" kern="1200">
              <a:solidFill>
                <a:srgbClr val="FFFFFF"/>
              </a:solidFill>
              <a:latin typeface="+mj-lt"/>
              <a:ea typeface="+mj-ea"/>
              <a:cs typeface="+mj-cs"/>
            </a:endParaRPr>
          </a:p>
        </p:txBody>
      </p:sp>
      <p:graphicFrame>
        <p:nvGraphicFramePr>
          <p:cNvPr id="10" name="Text Placeholder 5">
            <a:extLst>
              <a:ext uri="{FF2B5EF4-FFF2-40B4-BE49-F238E27FC236}">
                <a16:creationId xmlns:a16="http://schemas.microsoft.com/office/drawing/2014/main" id="{DEDBD2D4-036F-373F-2FBF-39B843861A06}"/>
              </a:ext>
            </a:extLst>
          </p:cNvPr>
          <p:cNvGraphicFramePr/>
          <p:nvPr>
            <p:extLst>
              <p:ext uri="{D42A27DB-BD31-4B8C-83A1-F6EECF244321}">
                <p14:modId xmlns:p14="http://schemas.microsoft.com/office/powerpoint/2010/main" val="410525245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9B5C63E-9C6D-6018-06EF-4D2F903745A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74936" y="-10142"/>
            <a:ext cx="2414016" cy="478161"/>
          </a:xfrm>
          <a:prstGeom prst="rect">
            <a:avLst/>
          </a:prstGeom>
          <a:noFill/>
          <a:ln>
            <a:noFill/>
          </a:ln>
        </p:spPr>
      </p:pic>
    </p:spTree>
    <p:extLst>
      <p:ext uri="{BB962C8B-B14F-4D97-AF65-F5344CB8AC3E}">
        <p14:creationId xmlns:p14="http://schemas.microsoft.com/office/powerpoint/2010/main" val="306433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erial view of a highway near the ocean">
            <a:extLst>
              <a:ext uri="{FF2B5EF4-FFF2-40B4-BE49-F238E27FC236}">
                <a16:creationId xmlns:a16="http://schemas.microsoft.com/office/drawing/2014/main" id="{B236CDCE-19A9-051C-1B85-5A49BF7C3F3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a:solidFill>
                  <a:schemeClr val="bg1"/>
                </a:solidFill>
              </a:rPr>
              <a:t>Thank you </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838200" y="1195697"/>
            <a:ext cx="3200400" cy="4238118"/>
          </a:xfrm>
        </p:spPr>
        <p:txBody>
          <a:bodyPr vert="horz" lIns="91440" tIns="45720" rIns="91440" bIns="45720" rtlCol="0" anchor="ctr">
            <a:normAutofit/>
          </a:bodyPr>
          <a:lstStyle/>
          <a:p>
            <a:r>
              <a:rPr lang="en-US" sz="2400" kern="1200">
                <a:latin typeface="+mj-lt"/>
                <a:ea typeface="+mj-ea"/>
                <a:cs typeface="+mj-cs"/>
              </a:rPr>
              <a:t>Introduction</a:t>
            </a:r>
          </a:p>
        </p:txBody>
      </p:sp>
      <p:grpSp>
        <p:nvGrpSpPr>
          <p:cNvPr id="10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09" name="Freeform: Shape 10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11" name="Oval 110">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114" name="Freeform: Shape 11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61" name="Text Placeholder 58">
            <a:extLst>
              <a:ext uri="{FF2B5EF4-FFF2-40B4-BE49-F238E27FC236}">
                <a16:creationId xmlns:a16="http://schemas.microsoft.com/office/drawing/2014/main" id="{67719AAA-B605-AE9A-8391-431864AFA199}"/>
              </a:ext>
            </a:extLst>
          </p:cNvPr>
          <p:cNvGraphicFramePr>
            <a:graphicFrameLocks noGrp="1"/>
          </p:cNvGraphicFramePr>
          <p:nvPr>
            <p:ph sz="quarter" idx="10"/>
            <p:extLst>
              <p:ext uri="{D42A27DB-BD31-4B8C-83A1-F6EECF244321}">
                <p14:modId xmlns:p14="http://schemas.microsoft.com/office/powerpoint/2010/main" val="273496935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A5CA2C8C-48E8-7BEF-C780-F4E08DCD7C5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71027" y="-621"/>
            <a:ext cx="2414016" cy="478161"/>
          </a:xfrm>
          <a:prstGeom prst="rect">
            <a:avLst/>
          </a:prstGeom>
          <a:noFill/>
          <a:ln>
            <a:noFill/>
          </a:ln>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36176" y="1683756"/>
            <a:ext cx="3365567" cy="2396359"/>
          </a:xfrm>
        </p:spPr>
        <p:txBody>
          <a:bodyPr vert="horz" lIns="91440" tIns="45720" rIns="91440" bIns="45720" rtlCol="0" anchor="b">
            <a:normAutofit/>
          </a:bodyPr>
          <a:lstStyle/>
          <a:p>
            <a:pPr algn="r"/>
            <a:r>
              <a:rPr lang="en-US" sz="3700" kern="1200" dirty="0">
                <a:solidFill>
                  <a:srgbClr val="FFFFFF"/>
                </a:solidFill>
                <a:latin typeface="+mj-lt"/>
                <a:ea typeface="+mj-ea"/>
                <a:cs typeface="+mj-cs"/>
              </a:rPr>
              <a:t>Steps followed</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p:cNvCxnSpPr>
          <p:nvPr/>
        </p:nvCxnSpPr>
        <p:spPr>
          <a:xfrm>
            <a:off x="5637306" y="3232037"/>
            <a:ext cx="5191458" cy="2631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6522318" y="2998044"/>
            <a:ext cx="520624" cy="52062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7927954" y="2955946"/>
            <a:ext cx="520624" cy="52062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388767" y="2998044"/>
            <a:ext cx="520624" cy="52062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5116682" y="2971725"/>
            <a:ext cx="520624" cy="52062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a:extLst>
              <a:ext uri="{FF2B5EF4-FFF2-40B4-BE49-F238E27FC236}">
                <a16:creationId xmlns:a16="http://schemas.microsoft.com/office/drawing/2014/main" id="{2F0C189F-75BF-4FC8-A278-5EFC6B66FACA}"/>
              </a:ext>
            </a:extLst>
          </p:cNvPr>
          <p:cNvSpPr>
            <a:spLocks/>
          </p:cNvSpPr>
          <p:nvPr/>
        </p:nvSpPr>
        <p:spPr>
          <a:xfrm>
            <a:off x="4905052" y="3518669"/>
            <a:ext cx="943884" cy="471037"/>
          </a:xfrm>
          <a:prstGeom prst="rect">
            <a:avLst/>
          </a:prstGeom>
        </p:spPr>
        <p:txBody>
          <a:bodyPr/>
          <a:lstStyle/>
          <a:p>
            <a:pPr defTabSz="502920">
              <a:spcAft>
                <a:spcPts val="600"/>
              </a:spcAft>
            </a:pPr>
            <a:r>
              <a:rPr lang="en-US" sz="990" kern="1200" dirty="0">
                <a:solidFill>
                  <a:schemeClr val="tx1"/>
                </a:solidFill>
                <a:latin typeface="+mn-lt"/>
                <a:ea typeface="+mn-ea"/>
                <a:cs typeface="+mn-cs"/>
              </a:rPr>
              <a:t>Introduction</a:t>
            </a:r>
            <a:endParaRPr lang="en-US" dirty="0"/>
          </a:p>
        </p:txBody>
      </p:sp>
      <p:sp>
        <p:nvSpPr>
          <p:cNvPr id="31" name="Text Placeholder 30">
            <a:extLst>
              <a:ext uri="{FF2B5EF4-FFF2-40B4-BE49-F238E27FC236}">
                <a16:creationId xmlns:a16="http://schemas.microsoft.com/office/drawing/2014/main" id="{850A4385-C5CF-4BEE-B287-D3AC3C912861}"/>
              </a:ext>
            </a:extLst>
          </p:cNvPr>
          <p:cNvSpPr>
            <a:spLocks/>
          </p:cNvSpPr>
          <p:nvPr/>
        </p:nvSpPr>
        <p:spPr>
          <a:xfrm>
            <a:off x="6055710" y="3552970"/>
            <a:ext cx="1453841" cy="407890"/>
          </a:xfrm>
          <a:prstGeom prst="rect">
            <a:avLst/>
          </a:prstGeom>
        </p:spPr>
        <p:txBody>
          <a:bodyPr/>
          <a:lstStyle/>
          <a:p>
            <a:pPr defTabSz="502920">
              <a:spcAft>
                <a:spcPts val="600"/>
              </a:spcAft>
            </a:pPr>
            <a:r>
              <a:rPr lang="en-US" sz="990" kern="1200" dirty="0">
                <a:solidFill>
                  <a:schemeClr val="tx1"/>
                </a:solidFill>
                <a:latin typeface="+mn-lt"/>
                <a:ea typeface="+mn-ea"/>
                <a:cs typeface="+mn-cs"/>
              </a:rPr>
              <a:t>Data Exploration</a:t>
            </a:r>
            <a:endParaRPr lang="en-US" dirty="0"/>
          </a:p>
        </p:txBody>
      </p:sp>
      <p:sp>
        <p:nvSpPr>
          <p:cNvPr id="33" name="Text Placeholder 32">
            <a:extLst>
              <a:ext uri="{FF2B5EF4-FFF2-40B4-BE49-F238E27FC236}">
                <a16:creationId xmlns:a16="http://schemas.microsoft.com/office/drawing/2014/main" id="{921263C4-F13B-47F6-A4A0-816A8D261C29}"/>
              </a:ext>
            </a:extLst>
          </p:cNvPr>
          <p:cNvSpPr>
            <a:spLocks/>
          </p:cNvSpPr>
          <p:nvPr/>
        </p:nvSpPr>
        <p:spPr>
          <a:xfrm>
            <a:off x="8922159" y="3590665"/>
            <a:ext cx="1453841" cy="408189"/>
          </a:xfrm>
          <a:prstGeom prst="rect">
            <a:avLst/>
          </a:prstGeom>
        </p:spPr>
        <p:txBody>
          <a:bodyPr/>
          <a:lstStyle/>
          <a:p>
            <a:pPr defTabSz="502920">
              <a:spcAft>
                <a:spcPts val="600"/>
              </a:spcAft>
            </a:pPr>
            <a:r>
              <a:rPr lang="en-US" sz="990" kern="1200" dirty="0">
                <a:solidFill>
                  <a:schemeClr val="tx1"/>
                </a:solidFill>
                <a:latin typeface="+mn-lt"/>
                <a:ea typeface="+mn-ea"/>
                <a:cs typeface="+mn-cs"/>
              </a:rPr>
              <a:t>Results</a:t>
            </a:r>
            <a:endParaRPr lang="en-US" dirty="0"/>
          </a:p>
        </p:txBody>
      </p:sp>
      <p:sp>
        <p:nvSpPr>
          <p:cNvPr id="18" name="Text Placeholder 17">
            <a:extLst>
              <a:ext uri="{FF2B5EF4-FFF2-40B4-BE49-F238E27FC236}">
                <a16:creationId xmlns:a16="http://schemas.microsoft.com/office/drawing/2014/main" id="{53623183-1080-A31F-AB31-097E5A252559}"/>
              </a:ext>
            </a:extLst>
          </p:cNvPr>
          <p:cNvSpPr>
            <a:spLocks/>
          </p:cNvSpPr>
          <p:nvPr/>
        </p:nvSpPr>
        <p:spPr>
          <a:xfrm>
            <a:off x="7716324" y="3532818"/>
            <a:ext cx="1086835" cy="382828"/>
          </a:xfrm>
          <a:prstGeom prst="rect">
            <a:avLst/>
          </a:prstGeom>
        </p:spPr>
        <p:txBody>
          <a:bodyPr/>
          <a:lstStyle/>
          <a:p>
            <a:pPr defTabSz="502920">
              <a:spcAft>
                <a:spcPts val="600"/>
              </a:spcAft>
            </a:pPr>
            <a:r>
              <a:rPr lang="en-US" sz="990" kern="1200" dirty="0">
                <a:solidFill>
                  <a:schemeClr val="tx1"/>
                </a:solidFill>
                <a:latin typeface="+mn-lt"/>
                <a:ea typeface="+mn-ea"/>
                <a:cs typeface="+mn-cs"/>
              </a:rPr>
              <a:t>Mcnemar’s Test</a:t>
            </a:r>
            <a:endParaRPr lang="en-US" dirty="0"/>
          </a:p>
        </p:txBody>
      </p:sp>
      <p:sp>
        <p:nvSpPr>
          <p:cNvPr id="5" name="Oval 4">
            <a:extLst>
              <a:ext uri="{FF2B5EF4-FFF2-40B4-BE49-F238E27FC236}">
                <a16:creationId xmlns:a16="http://schemas.microsoft.com/office/drawing/2014/main" id="{EF6587BA-6191-A770-F14B-1E6FE78CDC12}"/>
              </a:ext>
              <a:ext uri="{C183D7F6-B498-43B3-948B-1728B52AA6E4}">
                <adec:decorative xmlns:adec="http://schemas.microsoft.com/office/drawing/2017/decorative" val="1"/>
              </a:ext>
            </a:extLst>
          </p:cNvPr>
          <p:cNvSpPr/>
          <p:nvPr/>
        </p:nvSpPr>
        <p:spPr>
          <a:xfrm>
            <a:off x="10833496" y="3011840"/>
            <a:ext cx="520624" cy="520624"/>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2">
            <a:extLst>
              <a:ext uri="{FF2B5EF4-FFF2-40B4-BE49-F238E27FC236}">
                <a16:creationId xmlns:a16="http://schemas.microsoft.com/office/drawing/2014/main" id="{A1BAEB40-2D7C-65AE-A8AC-8892D865E5DB}"/>
              </a:ext>
            </a:extLst>
          </p:cNvPr>
          <p:cNvSpPr txBox="1">
            <a:spLocks/>
          </p:cNvSpPr>
          <p:nvPr/>
        </p:nvSpPr>
        <p:spPr>
          <a:xfrm>
            <a:off x="10540228" y="3552970"/>
            <a:ext cx="1031657" cy="40818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2920">
              <a:spcBef>
                <a:spcPts val="550"/>
              </a:spcBef>
            </a:pPr>
            <a:r>
              <a:rPr lang="en-US" sz="880" kern="1200" cap="none" spc="110" baseline="0" dirty="0">
                <a:solidFill>
                  <a:srgbClr val="005D79"/>
                </a:solidFill>
                <a:latin typeface="+mj-lt"/>
                <a:ea typeface="+mn-ea"/>
                <a:cs typeface="+mn-cs"/>
              </a:rPr>
              <a:t>Conclusion</a:t>
            </a:r>
            <a:endParaRPr lang="en-US" dirty="0"/>
          </a:p>
        </p:txBody>
      </p:sp>
      <p:pic>
        <p:nvPicPr>
          <p:cNvPr id="2" name="Picture 1">
            <a:extLst>
              <a:ext uri="{FF2B5EF4-FFF2-40B4-BE49-F238E27FC236}">
                <a16:creationId xmlns:a16="http://schemas.microsoft.com/office/drawing/2014/main" id="{4457D3AE-BD6F-E4A4-0071-4B6A51AE46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4936" y="-10142"/>
            <a:ext cx="2414016" cy="478161"/>
          </a:xfrm>
          <a:prstGeom prst="rect">
            <a:avLst/>
          </a:prstGeom>
          <a:noFill/>
          <a:ln>
            <a:noFill/>
          </a:ln>
        </p:spPr>
      </p:pic>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681F9D-0792-733E-1FC9-E6264E175870}"/>
              </a:ext>
            </a:extLst>
          </p:cNvPr>
          <p:cNvPicPr>
            <a:picLocks noChangeAspect="1"/>
          </p:cNvPicPr>
          <p:nvPr/>
        </p:nvPicPr>
        <p:blipFill rotWithShape="1">
          <a:blip r:embed="rId2"/>
          <a:srcRect l="26123" r="1" b="1"/>
          <a:stretch/>
        </p:blipFill>
        <p:spPr>
          <a:xfrm>
            <a:off x="4038599" y="10"/>
            <a:ext cx="8160026" cy="6875809"/>
          </a:xfrm>
          <a:prstGeom prst="rect">
            <a:avLst/>
          </a:prstGeom>
        </p:spPr>
      </p:pic>
      <p:sp>
        <p:nvSpPr>
          <p:cNvPr id="24" name="Freeform: Shape 2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958F73-64CF-8C74-98F3-B23C9FA6DD49}"/>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3400">
                <a:solidFill>
                  <a:srgbClr val="FFFFFF"/>
                </a:solidFill>
                <a:effectLst/>
              </a:rPr>
              <a:t>Classical Approach Vs </a:t>
            </a:r>
            <a:br>
              <a:rPr lang="en-US" sz="3400">
                <a:solidFill>
                  <a:srgbClr val="FFFFFF"/>
                </a:solidFill>
                <a:effectLst/>
              </a:rPr>
            </a:br>
            <a:r>
              <a:rPr lang="en-US" sz="3400">
                <a:solidFill>
                  <a:srgbClr val="FFFFFF"/>
                </a:solidFill>
                <a:effectLst/>
              </a:rPr>
              <a:t>Robust Approach </a:t>
            </a:r>
          </a:p>
        </p:txBody>
      </p:sp>
      <p:sp>
        <p:nvSpPr>
          <p:cNvPr id="11" name="Footer Placeholder 10">
            <a:extLst>
              <a:ext uri="{FF2B5EF4-FFF2-40B4-BE49-F238E27FC236}">
                <a16:creationId xmlns:a16="http://schemas.microsoft.com/office/drawing/2014/main" id="{2ED71BB0-5A81-9C5B-189A-2CCA976B02E9}"/>
              </a:ext>
            </a:extLst>
          </p:cNvPr>
          <p:cNvSpPr>
            <a:spLocks noGrp="1"/>
          </p:cNvSpPr>
          <p:nvPr>
            <p:ph type="ftr" sz="quarter" idx="3"/>
          </p:nvPr>
        </p:nvSpPr>
        <p:spPr>
          <a:xfrm rot="5400000">
            <a:off x="-1822362" y="2005663"/>
            <a:ext cx="4114800" cy="444320"/>
          </a:xfrm>
        </p:spPr>
        <p:txBody>
          <a:bodyPr vert="horz" lIns="91440" tIns="45720" rIns="91440" bIns="45720" rtlCol="0" anchor="ctr">
            <a:normAutofit/>
          </a:bodyPr>
          <a:lstStyle/>
          <a:p>
            <a:pPr algn="l">
              <a:spcAft>
                <a:spcPts val="600"/>
              </a:spcAft>
              <a:defRPr/>
            </a:pPr>
            <a:r>
              <a:rPr lang="en-US" sz="1100" kern="1200" cap="none" spc="0">
                <a:solidFill>
                  <a:srgbClr val="FFFFFF"/>
                </a:solidFill>
                <a:latin typeface="Calibri" panose="020F0502020204030204"/>
                <a:ea typeface="+mn-ea"/>
                <a:cs typeface="+mn-cs"/>
              </a:rPr>
              <a:t>PRESENTATION TITLE</a:t>
            </a:r>
          </a:p>
        </p:txBody>
      </p:sp>
      <p:sp>
        <p:nvSpPr>
          <p:cNvPr id="12" name="Slide Number Placeholder 11">
            <a:extLst>
              <a:ext uri="{FF2B5EF4-FFF2-40B4-BE49-F238E27FC236}">
                <a16:creationId xmlns:a16="http://schemas.microsoft.com/office/drawing/2014/main" id="{385138CC-2E51-8955-8C20-34C2B8A21DD2}"/>
              </a:ext>
            </a:extLst>
          </p:cNvPr>
          <p:cNvSpPr>
            <a:spLocks noGrp="1"/>
          </p:cNvSpPr>
          <p:nvPr>
            <p:ph type="sldNum" sz="quarter" idx="4"/>
          </p:nvPr>
        </p:nvSpPr>
        <p:spPr>
          <a:xfrm>
            <a:off x="11704319" y="6455664"/>
            <a:ext cx="448056" cy="365125"/>
          </a:xfrm>
        </p:spPr>
        <p:txBody>
          <a:bodyPr vert="horz" lIns="91440" tIns="45720" rIns="91440" bIns="45720" rtlCol="0" anchor="ctr">
            <a:normAutofit/>
          </a:bodyPr>
          <a:lstStyle/>
          <a:p>
            <a:pPr>
              <a:spcAft>
                <a:spcPts val="600"/>
              </a:spcAft>
              <a:defRPr/>
            </a:pPr>
            <a:fld id="{8D1FC6F8-0BCD-47E9-9C64-690771D9C143}" type="slidenum">
              <a:rPr lang="en-US" sz="1100">
                <a:solidFill>
                  <a:srgbClr val="FFFFFF"/>
                </a:solidFill>
                <a:latin typeface="Calibri" panose="020F0502020204030204"/>
              </a:rPr>
              <a:pPr>
                <a:spcAft>
                  <a:spcPts val="600"/>
                </a:spcAft>
                <a:defRPr/>
              </a:pPr>
              <a:t>4</a:t>
            </a:fld>
            <a:endParaRPr lang="en-US" sz="1100">
              <a:solidFill>
                <a:srgbClr val="FFFFFF"/>
              </a:solidFill>
              <a:latin typeface="Calibri" panose="020F0502020204030204"/>
            </a:endParaRPr>
          </a:p>
        </p:txBody>
      </p:sp>
      <p:pic>
        <p:nvPicPr>
          <p:cNvPr id="3" name="Picture 2">
            <a:extLst>
              <a:ext uri="{FF2B5EF4-FFF2-40B4-BE49-F238E27FC236}">
                <a16:creationId xmlns:a16="http://schemas.microsoft.com/office/drawing/2014/main" id="{8B02754F-C8CC-DEB1-A6DC-4778014A39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4936" y="-10142"/>
            <a:ext cx="2414016" cy="478161"/>
          </a:xfrm>
          <a:prstGeom prst="rect">
            <a:avLst/>
          </a:prstGeom>
          <a:noFill/>
          <a:ln>
            <a:noFill/>
          </a:ln>
        </p:spPr>
      </p:pic>
    </p:spTree>
    <p:extLst>
      <p:ext uri="{BB962C8B-B14F-4D97-AF65-F5344CB8AC3E}">
        <p14:creationId xmlns:p14="http://schemas.microsoft.com/office/powerpoint/2010/main" val="203483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Data</a:t>
            </a:r>
          </a:p>
        </p:txBody>
      </p:sp>
      <p:pic>
        <p:nvPicPr>
          <p:cNvPr id="9" name="Content Placeholder 8">
            <a:extLst>
              <a:ext uri="{FF2B5EF4-FFF2-40B4-BE49-F238E27FC236}">
                <a16:creationId xmlns:a16="http://schemas.microsoft.com/office/drawing/2014/main" id="{68B07279-962E-C00A-5264-2B9DD969538C}"/>
              </a:ext>
            </a:extLst>
          </p:cNvPr>
          <p:cNvPicPr>
            <a:picLocks noGrp="1" noChangeAspect="1"/>
          </p:cNvPicPr>
          <p:nvPr>
            <p:ph sz="quarter" idx="10"/>
          </p:nvPr>
        </p:nvPicPr>
        <p:blipFill>
          <a:blip r:embed="rId2"/>
          <a:stretch>
            <a:fillRect/>
          </a:stretch>
        </p:blipFill>
        <p:spPr>
          <a:xfrm>
            <a:off x="439552" y="2115907"/>
            <a:ext cx="11108981" cy="3448445"/>
          </a:xfrm>
          <a:prstGeom prst="rect">
            <a:avLst/>
          </a:prstGeom>
        </p:spPr>
      </p:pic>
    </p:spTree>
    <p:extLst>
      <p:ext uri="{BB962C8B-B14F-4D97-AF65-F5344CB8AC3E}">
        <p14:creationId xmlns:p14="http://schemas.microsoft.com/office/powerpoint/2010/main" val="239972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3100" kern="1200" dirty="0">
                <a:solidFill>
                  <a:srgbClr val="FFFFFF"/>
                </a:solidFill>
                <a:latin typeface="+mj-lt"/>
                <a:ea typeface="+mj-ea"/>
                <a:cs typeface="+mj-cs"/>
              </a:rPr>
              <a:t>Data description</a:t>
            </a:r>
          </a:p>
        </p:txBody>
      </p:sp>
      <p:sp>
        <p:nvSpPr>
          <p:cNvPr id="7" name="Content Placeholder 6">
            <a:extLst>
              <a:ext uri="{FF2B5EF4-FFF2-40B4-BE49-F238E27FC236}">
                <a16:creationId xmlns:a16="http://schemas.microsoft.com/office/drawing/2014/main" id="{19146598-659A-2A94-D72B-E8F194A20662}"/>
              </a:ext>
            </a:extLst>
          </p:cNvPr>
          <p:cNvSpPr>
            <a:spLocks noGrp="1"/>
          </p:cNvSpPr>
          <p:nvPr>
            <p:ph sz="quarter" idx="10"/>
          </p:nvPr>
        </p:nvSpPr>
        <p:spPr>
          <a:xfrm>
            <a:off x="4810259" y="649480"/>
            <a:ext cx="6555347" cy="5546047"/>
          </a:xfrm>
        </p:spPr>
        <p:txBody>
          <a:bodyPr vert="horz" lIns="91440" tIns="45720" rIns="91440" bIns="45720" rtlCol="0" anchor="ctr">
            <a:normAutofit/>
          </a:bodyPr>
          <a:lstStyle/>
          <a:p>
            <a:pPr marL="0"/>
            <a:r>
              <a:rPr lang="en-US" sz="1300" b="0" dirty="0">
                <a:solidFill>
                  <a:schemeClr val="tx1"/>
                </a:solidFill>
                <a:effectLst/>
              </a:rPr>
              <a:t>There is a total of 23 diverse features and 1 target variable. The description of features is given below:</a:t>
            </a:r>
          </a:p>
          <a:p>
            <a:r>
              <a:rPr lang="en-US" sz="1300" b="0" dirty="0">
                <a:solidFill>
                  <a:schemeClr val="tx1"/>
                </a:solidFill>
                <a:effectLst/>
              </a:rPr>
              <a:t>LIMIT_BAL: Amount of the given credit (NT dollar): it includes both the individual consumer credit and his/her family (supplementary) credit.</a:t>
            </a:r>
          </a:p>
          <a:p>
            <a:r>
              <a:rPr lang="en-US" sz="1300" b="0" dirty="0">
                <a:solidFill>
                  <a:schemeClr val="tx1"/>
                </a:solidFill>
                <a:effectLst/>
              </a:rPr>
              <a:t>SEX: Gender (1 = male; 2 = female).</a:t>
            </a:r>
          </a:p>
          <a:p>
            <a:r>
              <a:rPr lang="en-US" sz="1300" b="0" dirty="0">
                <a:solidFill>
                  <a:schemeClr val="tx1"/>
                </a:solidFill>
                <a:effectLst/>
              </a:rPr>
              <a:t>EDUCATION: Education (1 = graduate school; 2 = university; 3 = high school; 4 = others).</a:t>
            </a:r>
          </a:p>
          <a:p>
            <a:r>
              <a:rPr lang="en-US" sz="1300" b="0" dirty="0">
                <a:solidFill>
                  <a:schemeClr val="tx1"/>
                </a:solidFill>
                <a:effectLst/>
              </a:rPr>
              <a:t>MARRIAGE: Marital status (1 = married; 2 = single; 3 = others).</a:t>
            </a:r>
          </a:p>
          <a:p>
            <a:r>
              <a:rPr lang="en-US" sz="1300" b="0" dirty="0">
                <a:solidFill>
                  <a:schemeClr val="tx1"/>
                </a:solidFill>
                <a:effectLst/>
              </a:rPr>
              <a:t>AGE: Age (year).</a:t>
            </a:r>
          </a:p>
          <a:p>
            <a:r>
              <a:rPr lang="en-US" sz="1300" b="0" dirty="0">
                <a:solidFill>
                  <a:schemeClr val="tx1"/>
                </a:solidFill>
                <a:effectLst/>
              </a:rPr>
              <a:t>PAY_0 - PAY_6: History of past payments.</a:t>
            </a:r>
          </a:p>
          <a:p>
            <a:pPr marL="0"/>
            <a:r>
              <a:rPr lang="en-US" sz="1300" dirty="0">
                <a:solidFill>
                  <a:schemeClr val="tx1"/>
                </a:solidFill>
              </a:rPr>
              <a:t>     </a:t>
            </a:r>
            <a:r>
              <a:rPr lang="en-US" sz="1300" b="0" dirty="0">
                <a:solidFill>
                  <a:schemeClr val="tx1"/>
                </a:solidFill>
                <a:effectLst/>
              </a:rPr>
              <a:t>The past monthly payment records (from April to September 2005)</a:t>
            </a:r>
          </a:p>
          <a:p>
            <a:pPr marL="0"/>
            <a:r>
              <a:rPr lang="en-US" sz="1300" b="0" dirty="0">
                <a:solidFill>
                  <a:schemeClr val="tx1"/>
                </a:solidFill>
                <a:effectLst/>
              </a:rPr>
              <a:t>     The measurement scale for the repayment status is:</a:t>
            </a:r>
          </a:p>
          <a:p>
            <a:pPr marL="0"/>
            <a:r>
              <a:rPr lang="en-US" sz="1300" b="0" dirty="0">
                <a:solidFill>
                  <a:schemeClr val="tx1"/>
                </a:solidFill>
                <a:effectLst/>
              </a:rPr>
              <a:t>      -1 = pay duly</a:t>
            </a:r>
          </a:p>
          <a:p>
            <a:pPr marL="0"/>
            <a:r>
              <a:rPr lang="en-US" sz="1300" b="0" dirty="0">
                <a:solidFill>
                  <a:schemeClr val="tx1"/>
                </a:solidFill>
                <a:effectLst/>
              </a:rPr>
              <a:t>       1 = payment delay for one month</a:t>
            </a:r>
          </a:p>
          <a:p>
            <a:pPr marL="0"/>
            <a:r>
              <a:rPr lang="en-US" sz="1300" b="0" dirty="0">
                <a:solidFill>
                  <a:schemeClr val="tx1"/>
                </a:solidFill>
                <a:effectLst/>
              </a:rPr>
              <a:t>       2 = payment delay for two months</a:t>
            </a:r>
          </a:p>
          <a:p>
            <a:pPr marL="0"/>
            <a:r>
              <a:rPr lang="en-US" sz="1300" b="0" dirty="0">
                <a:solidFill>
                  <a:schemeClr val="tx1"/>
                </a:solidFill>
                <a:effectLst/>
              </a:rPr>
              <a:t>       8 = payment delay for eight months </a:t>
            </a:r>
          </a:p>
          <a:p>
            <a:pPr marL="0"/>
            <a:r>
              <a:rPr lang="en-US" sz="1300" b="0" dirty="0">
                <a:solidFill>
                  <a:schemeClr val="tx1"/>
                </a:solidFill>
                <a:effectLst/>
              </a:rPr>
              <a:t>       9 = payment delay for nine months and above.</a:t>
            </a:r>
          </a:p>
          <a:p>
            <a:r>
              <a:rPr lang="en-US" sz="1300" b="0" dirty="0">
                <a:solidFill>
                  <a:schemeClr val="tx1"/>
                </a:solidFill>
                <a:effectLst/>
              </a:rPr>
              <a:t>BILL_AMT1 - BILL_AMT6: Amount of bill statement (NT dollar).</a:t>
            </a:r>
          </a:p>
          <a:p>
            <a:r>
              <a:rPr lang="en-US" sz="1300" b="0" dirty="0">
                <a:solidFill>
                  <a:schemeClr val="tx1"/>
                </a:solidFill>
                <a:effectLst/>
              </a:rPr>
              <a:t>PAY_AMT1 - PAY_AMT6: Amount of previous payment (NT dollar).</a:t>
            </a:r>
          </a:p>
          <a:p>
            <a:endParaRPr lang="en-US" sz="1300" b="0" i="0" dirty="0">
              <a:solidFill>
                <a:schemeClr val="tx1"/>
              </a:solidFill>
              <a:effectLst/>
            </a:endParaRPr>
          </a:p>
        </p:txBody>
      </p:sp>
      <p:pic>
        <p:nvPicPr>
          <p:cNvPr id="2" name="Picture 1">
            <a:extLst>
              <a:ext uri="{FF2B5EF4-FFF2-40B4-BE49-F238E27FC236}">
                <a16:creationId xmlns:a16="http://schemas.microsoft.com/office/drawing/2014/main" id="{0530EBCF-8DD9-2CF8-7C92-72EE04346A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4936" y="-906"/>
            <a:ext cx="2414016" cy="478161"/>
          </a:xfrm>
          <a:prstGeom prst="rect">
            <a:avLst/>
          </a:prstGeom>
          <a:noFill/>
          <a:ln>
            <a:noFill/>
          </a:ln>
        </p:spPr>
      </p:pic>
    </p:spTree>
    <p:extLst>
      <p:ext uri="{BB962C8B-B14F-4D97-AF65-F5344CB8AC3E}">
        <p14:creationId xmlns:p14="http://schemas.microsoft.com/office/powerpoint/2010/main" val="205608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solidFill>
                  <a:schemeClr val="tx1"/>
                </a:solidFill>
                <a:effectLst/>
              </a:rPr>
              <a:t>The Robust Mcnemar’s Test </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19146598-659A-2A94-D72B-E8F194A20662}"/>
              </a:ext>
            </a:extLst>
          </p:cNvPr>
          <p:cNvSpPr>
            <a:spLocks noGrp="1"/>
          </p:cNvSpPr>
          <p:nvPr>
            <p:ph sz="quarter" idx="10"/>
          </p:nvPr>
        </p:nvSpPr>
        <p:spPr>
          <a:xfrm>
            <a:off x="640080" y="2872899"/>
            <a:ext cx="4243589" cy="3320668"/>
          </a:xfrm>
        </p:spPr>
        <p:txBody>
          <a:bodyPr vert="horz" lIns="91440" tIns="45720" rIns="91440" bIns="45720" rtlCol="0">
            <a:normAutofit/>
          </a:bodyPr>
          <a:lstStyle/>
          <a:p>
            <a:r>
              <a:rPr lang="en-US" sz="2200">
                <a:solidFill>
                  <a:schemeClr val="tx1"/>
                </a:solidFill>
                <a:effectLst/>
              </a:rPr>
              <a:t>Robust Mcnemar's Test is used to pair binomial data. </a:t>
            </a:r>
          </a:p>
          <a:p>
            <a:r>
              <a:rPr lang="en-US" sz="2200">
                <a:solidFill>
                  <a:schemeClr val="tx1"/>
                </a:solidFill>
                <a:effectLst/>
              </a:rPr>
              <a:t>Robust Mcnemar’s test is used in diagnostic test in medical sciences to find if a patient is suffering from the disease or not suffering from the disease. </a:t>
            </a:r>
          </a:p>
          <a:p>
            <a:endParaRPr lang="en-US" sz="2200">
              <a:solidFill>
                <a:schemeClr val="tx1"/>
              </a:solidFill>
              <a:effectLst/>
            </a:endParaRPr>
          </a:p>
        </p:txBody>
      </p:sp>
      <p:pic>
        <p:nvPicPr>
          <p:cNvPr id="1026" name="Picture 2" descr="Model evaluation, model selection, and algorithm selection in machine  learning">
            <a:extLst>
              <a:ext uri="{FF2B5EF4-FFF2-40B4-BE49-F238E27FC236}">
                <a16:creationId xmlns:a16="http://schemas.microsoft.com/office/drawing/2014/main" id="{000D957B-BC20-C359-AE63-E062D789C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8" r="2" b="2"/>
          <a:stretch/>
        </p:blipFill>
        <p:spPr bwMode="auto">
          <a:xfrm>
            <a:off x="5159859" y="566928"/>
            <a:ext cx="5984033" cy="596595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737D6D-DFDC-C782-25C2-1689FA97BA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74936" y="8146"/>
            <a:ext cx="2414016" cy="478161"/>
          </a:xfrm>
          <a:prstGeom prst="rect">
            <a:avLst/>
          </a:prstGeom>
          <a:noFill/>
          <a:ln>
            <a:noFill/>
          </a:ln>
        </p:spPr>
      </p:pic>
    </p:spTree>
    <p:extLst>
      <p:ext uri="{BB962C8B-B14F-4D97-AF65-F5344CB8AC3E}">
        <p14:creationId xmlns:p14="http://schemas.microsoft.com/office/powerpoint/2010/main" val="70378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66722" y="74420"/>
            <a:ext cx="3201366" cy="1384926"/>
          </a:xfrm>
        </p:spPr>
        <p:txBody>
          <a:bodyPr vert="horz" lIns="91440" tIns="45720" rIns="91440" bIns="45720" rtlCol="0" anchor="b">
            <a:normAutofit/>
          </a:bodyPr>
          <a:lstStyle/>
          <a:p>
            <a:pPr algn="ctr"/>
            <a:r>
              <a:rPr lang="en-US" sz="3100" kern="1200" dirty="0">
                <a:solidFill>
                  <a:srgbClr val="FFFFFF"/>
                </a:solidFill>
                <a:latin typeface="+mj-lt"/>
                <a:ea typeface="+mj-ea"/>
                <a:cs typeface="+mj-cs"/>
              </a:rPr>
              <a:t>Hypothesis </a:t>
            </a:r>
            <a:r>
              <a:rPr lang="en-US" sz="3100" dirty="0">
                <a:solidFill>
                  <a:srgbClr val="FFFFFF"/>
                </a:solidFill>
              </a:rPr>
              <a:t>II</a:t>
            </a: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sp>
        <p:nvSpPr>
          <p:cNvPr id="7" name="Content Placeholder 6">
            <a:extLst>
              <a:ext uri="{FF2B5EF4-FFF2-40B4-BE49-F238E27FC236}">
                <a16:creationId xmlns:a16="http://schemas.microsoft.com/office/drawing/2014/main" id="{19146598-659A-2A94-D72B-E8F194A20662}"/>
              </a:ext>
            </a:extLst>
          </p:cNvPr>
          <p:cNvSpPr>
            <a:spLocks noGrp="1"/>
          </p:cNvSpPr>
          <p:nvPr>
            <p:ph sz="quarter" idx="10"/>
          </p:nvPr>
        </p:nvSpPr>
        <p:spPr>
          <a:xfrm>
            <a:off x="4230255" y="649480"/>
            <a:ext cx="7647709" cy="2527829"/>
          </a:xfrm>
        </p:spPr>
        <p:txBody>
          <a:bodyPr vert="horz" lIns="91440" tIns="45720" rIns="91440" bIns="45720" rtlCol="0" anchor="ctr">
            <a:normAutofit/>
          </a:bodyPr>
          <a:lstStyle/>
          <a:p>
            <a:pPr marL="0" indent="0" algn="just">
              <a:buNone/>
            </a:pPr>
            <a:r>
              <a:rPr lang="en-US" sz="2400" b="1" i="0" dirty="0">
                <a:solidFill>
                  <a:schemeClr val="tx1"/>
                </a:solidFill>
                <a:effectLst/>
              </a:rPr>
              <a:t>Null Hypothesis (H0): </a:t>
            </a:r>
            <a:r>
              <a:rPr lang="en-US" sz="2400" b="0" i="0" dirty="0">
                <a:solidFill>
                  <a:schemeClr val="tx1"/>
                </a:solidFill>
                <a:effectLst/>
              </a:rPr>
              <a:t>There is no significant relationship between marital status and the likelihood of defaulting on credit card payments.</a:t>
            </a:r>
            <a:endParaRPr lang="en-US" sz="2400" dirty="0">
              <a:solidFill>
                <a:schemeClr val="tx1"/>
              </a:solidFill>
            </a:endParaRPr>
          </a:p>
          <a:p>
            <a:pPr marL="0" indent="0" algn="just">
              <a:buNone/>
            </a:pPr>
            <a:r>
              <a:rPr lang="en-US" sz="2400" b="1" i="0" dirty="0">
                <a:solidFill>
                  <a:schemeClr val="tx1"/>
                </a:solidFill>
                <a:effectLst/>
              </a:rPr>
              <a:t>Alternative Hypothesis (H1): </a:t>
            </a:r>
            <a:r>
              <a:rPr lang="en-US" sz="2400" b="0" i="0" dirty="0">
                <a:solidFill>
                  <a:schemeClr val="tx1"/>
                </a:solidFill>
                <a:effectLst/>
              </a:rPr>
              <a:t>A significant relationship exists between </a:t>
            </a:r>
            <a:r>
              <a:rPr lang="en-US" sz="2400" dirty="0">
                <a:solidFill>
                  <a:schemeClr val="tx1"/>
                </a:solidFill>
              </a:rPr>
              <a:t>marital status</a:t>
            </a:r>
            <a:r>
              <a:rPr lang="en-US" sz="2400" b="0" i="0" dirty="0">
                <a:solidFill>
                  <a:schemeClr val="tx1"/>
                </a:solidFill>
                <a:effectLst/>
              </a:rPr>
              <a:t> and the likelihood of defaulting on credit card payments.</a:t>
            </a:r>
          </a:p>
        </p:txBody>
      </p:sp>
      <p:pic>
        <p:nvPicPr>
          <p:cNvPr id="2" name="Picture 1">
            <a:extLst>
              <a:ext uri="{FF2B5EF4-FFF2-40B4-BE49-F238E27FC236}">
                <a16:creationId xmlns:a16="http://schemas.microsoft.com/office/drawing/2014/main" id="{0530EBCF-8DD9-2CF8-7C92-72EE04346A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4936" y="-906"/>
            <a:ext cx="2414016" cy="478161"/>
          </a:xfrm>
          <a:prstGeom prst="rect">
            <a:avLst/>
          </a:prstGeom>
          <a:noFill/>
          <a:ln>
            <a:noFill/>
          </a:ln>
        </p:spPr>
      </p:pic>
      <p:pic>
        <p:nvPicPr>
          <p:cNvPr id="3" name="Picture 2" descr="106+ Thousand Credit Card Debt Royalty-Free Images, Stock Photos &amp; Pictures  | Shutterstock">
            <a:extLst>
              <a:ext uri="{FF2B5EF4-FFF2-40B4-BE49-F238E27FC236}">
                <a16:creationId xmlns:a16="http://schemas.microsoft.com/office/drawing/2014/main" id="{1DE8C8CF-A89B-F10F-5436-4F8C3D38E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08" y="1250994"/>
            <a:ext cx="2743200" cy="467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10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C6CAB-6AFB-FA24-5821-82256A44B470}"/>
              </a:ext>
            </a:extLst>
          </p:cNvPr>
          <p:cNvSpPr>
            <a:spLocks noGrp="1"/>
          </p:cNvSpPr>
          <p:nvPr>
            <p:ph type="title"/>
          </p:nvPr>
        </p:nvSpPr>
        <p:spPr>
          <a:xfrm>
            <a:off x="-5750" y="144836"/>
            <a:ext cx="4043576" cy="3284164"/>
          </a:xfrm>
        </p:spPr>
        <p:txBody>
          <a:bodyPr vert="horz" lIns="91440" tIns="45720" rIns="91440" bIns="45720" rtlCol="0" anchor="b">
            <a:normAutofit/>
          </a:bodyPr>
          <a:lstStyle/>
          <a:p>
            <a:pPr algn="ctr"/>
            <a:r>
              <a:rPr lang="en-US" sz="3400" dirty="0">
                <a:solidFill>
                  <a:srgbClr val="FFFFFF"/>
                </a:solidFill>
              </a:rPr>
              <a:t>Contingency table for Marital status vs credit card default </a:t>
            </a:r>
            <a:endParaRPr lang="en-US" sz="3400" dirty="0"/>
          </a:p>
        </p:txBody>
      </p:sp>
      <p:sp>
        <p:nvSpPr>
          <p:cNvPr id="3" name="Text Placeholder 2">
            <a:extLst>
              <a:ext uri="{FF2B5EF4-FFF2-40B4-BE49-F238E27FC236}">
                <a16:creationId xmlns:a16="http://schemas.microsoft.com/office/drawing/2014/main" id="{8CBB91C2-9E10-EF48-D231-82B1D9EEC25C}"/>
              </a:ext>
            </a:extLst>
          </p:cNvPr>
          <p:cNvSpPr>
            <a:spLocks noGrp="1"/>
          </p:cNvSpPr>
          <p:nvPr>
            <p:ph type="body" sz="quarter" idx="12"/>
          </p:nvPr>
        </p:nvSpPr>
        <p:spPr>
          <a:xfrm>
            <a:off x="3953062" y="270446"/>
            <a:ext cx="3781154" cy="6337384"/>
          </a:xfrm>
        </p:spPr>
        <p:txBody>
          <a:bodyPr vert="horz" lIns="91440" tIns="45720" rIns="91440" bIns="45720" rtlCol="0" anchor="ctr">
            <a:normAutofit/>
          </a:bodyPr>
          <a:lstStyle/>
          <a:p>
            <a:pPr algn="ctr">
              <a:lnSpc>
                <a:spcPct val="90000"/>
              </a:lnSpc>
            </a:pPr>
            <a:r>
              <a:rPr lang="en-US" sz="2400" b="1" dirty="0">
                <a:solidFill>
                  <a:srgbClr val="374151"/>
                </a:solidFill>
                <a:ea typeface="+mn-lt"/>
                <a:cs typeface="+mn-lt"/>
              </a:rPr>
              <a:t>Concordant pairs </a:t>
            </a:r>
            <a:endParaRPr lang="en-US" sz="2400" dirty="0">
              <a:solidFill>
                <a:srgbClr val="FFFFFF"/>
              </a:solidFill>
              <a:ea typeface="+mn-lt"/>
              <a:cs typeface="+mn-lt"/>
            </a:endParaRPr>
          </a:p>
          <a:p>
            <a:pPr algn="ctr">
              <a:lnSpc>
                <a:spcPct val="90000"/>
              </a:lnSpc>
            </a:pPr>
            <a:r>
              <a:rPr lang="en-US" sz="2400" dirty="0">
                <a:solidFill>
                  <a:srgbClr val="374151"/>
                </a:solidFill>
                <a:ea typeface="+mn-lt"/>
                <a:cs typeface="+mn-lt"/>
              </a:rPr>
              <a:t>(CONTROL=TREATMENT=0 or CONTROL=TREATMENT=1),</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rPr>
              <a:t>Significantly high</a:t>
            </a:r>
            <a:endParaRPr lang="en-US" sz="2400" b="1" dirty="0"/>
          </a:p>
          <a:p>
            <a:pPr algn="ctr">
              <a:lnSpc>
                <a:spcPct val="90000"/>
              </a:lnSpc>
            </a:pPr>
            <a:endParaRPr lang="en-US" sz="2400" b="1"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highlight>
                  <a:srgbClr val="FFFF00"/>
                </a:highlight>
              </a:rPr>
              <a:t>Accept</a:t>
            </a:r>
            <a:r>
              <a:rPr lang="en-US" sz="2400" b="1" dirty="0">
                <a:solidFill>
                  <a:srgbClr val="374151"/>
                </a:solidFill>
              </a:rPr>
              <a:t> null hypothes</a:t>
            </a:r>
            <a:r>
              <a:rPr lang="en-US" sz="2400" dirty="0">
                <a:solidFill>
                  <a:srgbClr val="374151"/>
                </a:solidFill>
              </a:rPr>
              <a:t>is</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dirty="0">
                <a:solidFill>
                  <a:srgbClr val="374151"/>
                </a:solidFill>
              </a:rPr>
              <a:t>Or else</a:t>
            </a:r>
            <a:endParaRPr lang="en-US" sz="2400" dirty="0"/>
          </a:p>
          <a:p>
            <a:pPr algn="ctr">
              <a:lnSpc>
                <a:spcPct val="90000"/>
              </a:lnSpc>
            </a:pPr>
            <a:endParaRPr lang="en-US" sz="2400" dirty="0">
              <a:solidFill>
                <a:srgbClr val="374151"/>
              </a:solidFill>
            </a:endParaRPr>
          </a:p>
          <a:p>
            <a:pPr algn="ctr">
              <a:lnSpc>
                <a:spcPct val="90000"/>
              </a:lnSpc>
            </a:pPr>
            <a:endParaRPr lang="en-US" sz="2400" dirty="0">
              <a:solidFill>
                <a:srgbClr val="374151"/>
              </a:solidFill>
            </a:endParaRPr>
          </a:p>
          <a:p>
            <a:pPr algn="ctr">
              <a:lnSpc>
                <a:spcPct val="90000"/>
              </a:lnSpc>
            </a:pPr>
            <a:r>
              <a:rPr lang="en-US" sz="2400" b="1" dirty="0">
                <a:solidFill>
                  <a:srgbClr val="374151"/>
                </a:solidFill>
                <a:highlight>
                  <a:srgbClr val="FFFF00"/>
                </a:highlight>
              </a:rPr>
              <a:t>Reject</a:t>
            </a:r>
            <a:r>
              <a:rPr lang="en-US" sz="2400" b="1" dirty="0">
                <a:solidFill>
                  <a:srgbClr val="374151"/>
                </a:solidFill>
              </a:rPr>
              <a:t> </a:t>
            </a:r>
            <a:r>
              <a:rPr lang="en-US" sz="2400" b="1" dirty="0">
                <a:solidFill>
                  <a:srgbClr val="374151"/>
                </a:solidFill>
                <a:ea typeface="+mn-lt"/>
                <a:cs typeface="+mn-lt"/>
              </a:rPr>
              <a:t>null hypothesis</a:t>
            </a:r>
            <a:endParaRPr lang="en-US" sz="2400" b="1" dirty="0">
              <a:solidFill>
                <a:srgbClr val="374151"/>
              </a:solidFill>
            </a:endParaRPr>
          </a:p>
        </p:txBody>
      </p:sp>
      <p:sp>
        <p:nvSpPr>
          <p:cNvPr id="6" name="Slide Number Placeholder 5">
            <a:extLst>
              <a:ext uri="{FF2B5EF4-FFF2-40B4-BE49-F238E27FC236}">
                <a16:creationId xmlns:a16="http://schemas.microsoft.com/office/drawing/2014/main" id="{685948A1-22F7-64E7-8381-F48AE3A46EE5}"/>
              </a:ext>
            </a:extLst>
          </p:cNvPr>
          <p:cNvSpPr>
            <a:spLocks noGrp="1"/>
          </p:cNvSpPr>
          <p:nvPr>
            <p:ph type="sldNum" sz="quarter" idx="4"/>
          </p:nvPr>
        </p:nvSpPr>
        <p:spPr>
          <a:xfrm>
            <a:off x="11704320" y="6455664"/>
            <a:ext cx="448056" cy="365125"/>
          </a:xfrm>
        </p:spPr>
        <p:txBody>
          <a:bodyPr vert="horz" lIns="91440" tIns="45720" rIns="91440" bIns="45720" rtlCol="0" anchor="ctr">
            <a:normAutofit/>
          </a:bodyPr>
          <a:lstStyle/>
          <a:p>
            <a:pPr>
              <a:spcAft>
                <a:spcPts val="600"/>
              </a:spcAft>
              <a:defRPr/>
            </a:pPr>
            <a:fld id="{8D1FC6F8-0BCD-47E9-9C64-690771D9C143}" type="slidenum">
              <a:rPr lang="en-US" sz="1100">
                <a:solidFill>
                  <a:schemeClr val="tx1">
                    <a:lumMod val="50000"/>
                    <a:lumOff val="50000"/>
                  </a:schemeClr>
                </a:solidFill>
              </a:rPr>
              <a:pPr>
                <a:spcAft>
                  <a:spcPts val="600"/>
                </a:spcAft>
                <a:defRPr/>
              </a:pPr>
              <a:t>9</a:t>
            </a:fld>
            <a:endParaRPr lang="en-US" sz="1100">
              <a:solidFill>
                <a:schemeClr val="tx1">
                  <a:lumMod val="50000"/>
                  <a:lumOff val="50000"/>
                </a:schemeClr>
              </a:solidFill>
            </a:endParaRPr>
          </a:p>
        </p:txBody>
      </p:sp>
      <p:grpSp>
        <p:nvGrpSpPr>
          <p:cNvPr id="18" name="Group 17">
            <a:extLst>
              <a:ext uri="{FF2B5EF4-FFF2-40B4-BE49-F238E27FC236}">
                <a16:creationId xmlns:a16="http://schemas.microsoft.com/office/drawing/2014/main" id="{DAAA6507-20C6-C30E-5DEE-C63FBC4EF933}"/>
              </a:ext>
            </a:extLst>
          </p:cNvPr>
          <p:cNvGrpSpPr/>
          <p:nvPr/>
        </p:nvGrpSpPr>
        <p:grpSpPr>
          <a:xfrm>
            <a:off x="5835472" y="2269060"/>
            <a:ext cx="26101" cy="3337946"/>
            <a:chOff x="5835472" y="2269060"/>
            <a:chExt cx="26101" cy="3337946"/>
          </a:xfrm>
        </p:grpSpPr>
        <p:cxnSp>
          <p:nvCxnSpPr>
            <p:cNvPr id="5" name="Straight Arrow Connector 4">
              <a:extLst>
                <a:ext uri="{FF2B5EF4-FFF2-40B4-BE49-F238E27FC236}">
                  <a16:creationId xmlns:a16="http://schemas.microsoft.com/office/drawing/2014/main" id="{F8956690-BEB8-483B-0127-1B646A2741F5}"/>
                </a:ext>
              </a:extLst>
            </p:cNvPr>
            <p:cNvCxnSpPr/>
            <p:nvPr/>
          </p:nvCxnSpPr>
          <p:spPr>
            <a:xfrm>
              <a:off x="5859250" y="2269060"/>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A672CD-606A-4535-25E1-EB9A95D6B841}"/>
                </a:ext>
              </a:extLst>
            </p:cNvPr>
            <p:cNvCxnSpPr/>
            <p:nvPr/>
          </p:nvCxnSpPr>
          <p:spPr>
            <a:xfrm>
              <a:off x="5859250" y="3154234"/>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B20B74-EF47-DD97-CE5A-82987D509469}"/>
                </a:ext>
              </a:extLst>
            </p:cNvPr>
            <p:cNvCxnSpPr/>
            <p:nvPr/>
          </p:nvCxnSpPr>
          <p:spPr>
            <a:xfrm>
              <a:off x="5835472" y="5177238"/>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643D367-DACB-0735-6459-70C752224B4F}"/>
                </a:ext>
              </a:extLst>
            </p:cNvPr>
            <p:cNvCxnSpPr/>
            <p:nvPr/>
          </p:nvCxnSpPr>
          <p:spPr>
            <a:xfrm>
              <a:off x="5861573" y="4141132"/>
              <a:ext cx="0" cy="42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6B693C67-264C-EAD4-F85B-6B45BA5E46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74936" y="-998"/>
            <a:ext cx="2414016" cy="478161"/>
          </a:xfrm>
          <a:prstGeom prst="rect">
            <a:avLst/>
          </a:prstGeom>
          <a:noFill/>
          <a:ln>
            <a:noFill/>
          </a:ln>
        </p:spPr>
      </p:pic>
      <p:pic>
        <p:nvPicPr>
          <p:cNvPr id="12" name="Picture 11" descr="A table with numbers and text&#10;&#10;Description automatically generated with medium confidence">
            <a:extLst>
              <a:ext uri="{FF2B5EF4-FFF2-40B4-BE49-F238E27FC236}">
                <a16:creationId xmlns:a16="http://schemas.microsoft.com/office/drawing/2014/main" id="{91EFB74B-159B-D108-3693-5641F4ADEA20}"/>
              </a:ext>
            </a:extLst>
          </p:cNvPr>
          <p:cNvPicPr>
            <a:picLocks noChangeAspect="1"/>
          </p:cNvPicPr>
          <p:nvPr/>
        </p:nvPicPr>
        <p:blipFill>
          <a:blip r:embed="rId3"/>
          <a:stretch>
            <a:fillRect/>
          </a:stretch>
        </p:blipFill>
        <p:spPr>
          <a:xfrm>
            <a:off x="7680666" y="1023444"/>
            <a:ext cx="4508285" cy="2921000"/>
          </a:xfrm>
          <a:prstGeom prst="rect">
            <a:avLst/>
          </a:prstGeom>
        </p:spPr>
      </p:pic>
      <p:pic>
        <p:nvPicPr>
          <p:cNvPr id="22" name="Picture 21" descr="A blue and white box with black text&#10;&#10;Description automatically generated">
            <a:extLst>
              <a:ext uri="{FF2B5EF4-FFF2-40B4-BE49-F238E27FC236}">
                <a16:creationId xmlns:a16="http://schemas.microsoft.com/office/drawing/2014/main" id="{73733E8A-21EF-8CA8-97B2-3606630D60AA}"/>
              </a:ext>
            </a:extLst>
          </p:cNvPr>
          <p:cNvPicPr>
            <a:picLocks noChangeAspect="1"/>
          </p:cNvPicPr>
          <p:nvPr/>
        </p:nvPicPr>
        <p:blipFill>
          <a:blip r:embed="rId4"/>
          <a:stretch>
            <a:fillRect/>
          </a:stretch>
        </p:blipFill>
        <p:spPr>
          <a:xfrm>
            <a:off x="7734216" y="4585698"/>
            <a:ext cx="4418160" cy="1248858"/>
          </a:xfrm>
          <a:prstGeom prst="rect">
            <a:avLst/>
          </a:prstGeom>
        </p:spPr>
      </p:pic>
    </p:spTree>
    <p:extLst>
      <p:ext uri="{BB962C8B-B14F-4D97-AF65-F5344CB8AC3E}">
        <p14:creationId xmlns:p14="http://schemas.microsoft.com/office/powerpoint/2010/main" val="4218510385"/>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D07AFA-56ED-494E-AC96-7D874BD7F8D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B3089DF1-5746-46EC-AE4D-E0FEEFA364E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2013 - 2022 Theme</Template>
  <TotalTime>806</TotalTime>
  <Words>727</Words>
  <Application>Microsoft Macintosh PowerPoint</Application>
  <PresentationFormat>Widescreen</PresentationFormat>
  <Paragraphs>97</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Century Gothic Bold</vt:lpstr>
      <vt:lpstr>Courier New</vt:lpstr>
      <vt:lpstr>Daytona Pro Light</vt:lpstr>
      <vt:lpstr>Office Theme</vt:lpstr>
      <vt:lpstr>Credit card default analysis</vt:lpstr>
      <vt:lpstr>Introduction</vt:lpstr>
      <vt:lpstr>Steps followed</vt:lpstr>
      <vt:lpstr>Classical Approach Vs  Robust Approach </vt:lpstr>
      <vt:lpstr>Data</vt:lpstr>
      <vt:lpstr>Data description</vt:lpstr>
      <vt:lpstr>The Robust Mcnemar’s Test </vt:lpstr>
      <vt:lpstr>Hypothesis II </vt:lpstr>
      <vt:lpstr>Contingency table for Marital status vs credit card default </vt:lpstr>
      <vt:lpstr>RESULTS </vt:lpstr>
      <vt:lpstr>Hypothesis III </vt:lpstr>
      <vt:lpstr>Contingency table for Age vs Credit default </vt:lpstr>
      <vt:lpstr>RESULTS </vt:lpstr>
      <vt:lpstr>Robust Mcnemar’s Test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Harsh Dalal</dc:creator>
  <cp:lastModifiedBy>Harsh Shingala</cp:lastModifiedBy>
  <cp:revision>232</cp:revision>
  <dcterms:created xsi:type="dcterms:W3CDTF">2023-04-14T16:23:24Z</dcterms:created>
  <dcterms:modified xsi:type="dcterms:W3CDTF">2023-12-14T15:47:36Z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